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0" r:id="rId5"/>
    <p:sldMasterId id="214748371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5143500" cx="9144000"/>
  <p:notesSz cx="6858000" cy="9144000"/>
  <p:embeddedFontLst>
    <p:embeddedFont>
      <p:font typeface="Alexandria Light"/>
      <p:regular r:id="rId40"/>
      <p:bold r:id="rId41"/>
    </p:embeddedFont>
    <p:embeddedFont>
      <p:font typeface="Alexandria Medium"/>
      <p:regular r:id="rId42"/>
      <p:bold r:id="rId43"/>
    </p:embeddedFont>
    <p:embeddedFont>
      <p:font typeface="Albert Sans Light"/>
      <p:regular r:id="rId44"/>
      <p:bold r:id="rId45"/>
      <p:italic r:id="rId46"/>
      <p:boldItalic r:id="rId47"/>
    </p:embeddedFont>
    <p:embeddedFont>
      <p:font typeface="Albert Sans"/>
      <p:regular r:id="rId48"/>
      <p:bold r:id="rId49"/>
      <p:italic r:id="rId50"/>
      <p:boldItalic r:id="rId51"/>
    </p:embeddedFont>
    <p:embeddedFont>
      <p:font typeface="Alexandria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23A721-AA2B-49E3-953D-EF53135CFD67}">
  <a:tblStyle styleId="{1923A721-AA2B-49E3-953D-EF53135CFD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exandriaLight-regular.fntdata"/><Relationship Id="rId42" Type="http://schemas.openxmlformats.org/officeDocument/2006/relationships/font" Target="fonts/AlexandriaMedium-regular.fntdata"/><Relationship Id="rId41" Type="http://schemas.openxmlformats.org/officeDocument/2006/relationships/font" Target="fonts/AlexandriaLight-bold.fntdata"/><Relationship Id="rId44" Type="http://schemas.openxmlformats.org/officeDocument/2006/relationships/font" Target="fonts/AlbertSansLight-regular.fntdata"/><Relationship Id="rId43" Type="http://schemas.openxmlformats.org/officeDocument/2006/relationships/font" Target="fonts/AlexandriaMedium-bold.fntdata"/><Relationship Id="rId46" Type="http://schemas.openxmlformats.org/officeDocument/2006/relationships/font" Target="fonts/AlbertSansLight-italic.fntdata"/><Relationship Id="rId45" Type="http://schemas.openxmlformats.org/officeDocument/2006/relationships/font" Target="fonts/AlbertSans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AlbertSans-regular.fntdata"/><Relationship Id="rId47" Type="http://schemas.openxmlformats.org/officeDocument/2006/relationships/font" Target="fonts/AlbertSansLight-boldItalic.fntdata"/><Relationship Id="rId49" Type="http://schemas.openxmlformats.org/officeDocument/2006/relationships/font" Target="fonts/AlbertSans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AlbertSans-boldItalic.fntdata"/><Relationship Id="rId50" Type="http://schemas.openxmlformats.org/officeDocument/2006/relationships/font" Target="fonts/AlbertSans-italic.fntdata"/><Relationship Id="rId53" Type="http://schemas.openxmlformats.org/officeDocument/2006/relationships/font" Target="fonts/Alexandria-bold.fntdata"/><Relationship Id="rId52" Type="http://schemas.openxmlformats.org/officeDocument/2006/relationships/font" Target="fonts/Alexandria-regular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558abb5f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558abb5f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title: Designing for an active lifestyle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26192f70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626192f70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626faff8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2626faff8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626faff8b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626faff8b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62762e099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262762e099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62762e099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62762e099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62762e0995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62762e0995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62762e099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62762e099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62762e099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262762e099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262762e0995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262762e0995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62762e099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62762e099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572bee519d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572bee519d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Team Members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62762e099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62762e099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62762e0995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62762e0995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62762e0995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62762e0995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62762e099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262762e099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62762e0995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62762e0995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262762e099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262762e099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605298a6a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605298a6a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605298a6ac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605298a6ac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605298a6ac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2605298a6ac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2603a1d8247_0_1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2603a1d8247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919e37ea3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919e37ea3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2603a1d8247_0_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2603a1d8247_0_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62900248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262900248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936888a8b8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936888a8b8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8a48a7f2c4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28a48a7f2c4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572bee519d_0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572bee519d_0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Intro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Project title and team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Value Proposition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Problem/</a:t>
            </a:r>
            <a:r>
              <a:rPr lang="en"/>
              <a:t>solution</a:t>
            </a:r>
            <a:r>
              <a:rPr lang="en"/>
              <a:t> overview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919e37ea3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919e37ea3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962678fa41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962678fa41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919e37ea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919e37ea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962678fa4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962678fa4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6" name="Google Shape;76;p14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19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99" name="Google Shape;99;p19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0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6" name="Google Shape;106;p20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7" name="Google Shape;107;p20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08" name="Google Shape;108;p20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4" name="Google Shape;114;p21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5" name="Google Shape;115;p21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17" name="Google Shape;117;p21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2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5" name="Google Shape;125;p22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6" name="Google Shape;126;p22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29" name="Google Shape;129;p22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5" name="Google Shape;135;p23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6" name="Google Shape;136;p23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39" name="Google Shape;139;p23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0" name="Google Shape;140;p23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43" name="Google Shape;143;p23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4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4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7" name="Google Shape;147;p24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9" name="Google Shape;149;p24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25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25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5" name="Google Shape;155;p25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6" name="Google Shape;156;p25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58" name="Google Shape;158;p25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9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2" name="Google Shape;172;p29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3" name="Google Shape;173;p29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" name="Google Shape;23;p4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4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" name="Google Shape;189;p34"/>
          <p:cNvSpPr txBox="1"/>
          <p:nvPr>
            <p:ph idx="1" type="subTitle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-40" l="36283" r="-6" t="3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4" name="Google Shape;194;p35"/>
          <p:cNvSpPr txBox="1"/>
          <p:nvPr>
            <p:ph hasCustomPrompt="1"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5" name="Google Shape;195;p35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6"/>
          <p:cNvPicPr preferRelativeResize="0"/>
          <p:nvPr/>
        </p:nvPicPr>
        <p:blipFill rotWithShape="1">
          <a:blip r:embed="rId2">
            <a:alphaModFix/>
          </a:blip>
          <a:srcRect b="41635" l="174697" r="177064" t="-83399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6"/>
          <p:cNvSpPr txBox="1"/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36"/>
          <p:cNvSpPr txBox="1"/>
          <p:nvPr>
            <p:ph idx="1" type="body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0" name="Google Shape;200;p36"/>
          <p:cNvSpPr/>
          <p:nvPr>
            <p:ph idx="2" type="pic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7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7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8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9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39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9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0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0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41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0" name="Google Shape;220;p41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subTitle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2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3"/>
          <p:cNvSpPr txBox="1"/>
          <p:nvPr>
            <p:ph hasCustomPrompt="1" type="title"/>
          </p:nvPr>
        </p:nvSpPr>
        <p:spPr>
          <a:xfrm>
            <a:off x="715100" y="3068600"/>
            <a:ext cx="7713900" cy="15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28" name="Google Shape;228;p43"/>
          <p:cNvSpPr txBox="1"/>
          <p:nvPr>
            <p:ph idx="1" type="subTitle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l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5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5"/>
          <p:cNvSpPr txBox="1"/>
          <p:nvPr>
            <p:ph hasCustomPrompt="1"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3" name="Google Shape;233;p45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4" name="Google Shape;234;p45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5" name="Google Shape;235;p45"/>
          <p:cNvSpPr txBox="1"/>
          <p:nvPr>
            <p:ph hasCustomPrompt="1"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45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7" name="Google Shape;237;p45"/>
          <p:cNvSpPr txBox="1"/>
          <p:nvPr>
            <p:ph hasCustomPrompt="1"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8" name="Google Shape;238;p45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39" name="Google Shape;239;p45"/>
          <p:cNvSpPr txBox="1"/>
          <p:nvPr>
            <p:ph hasCustomPrompt="1" idx="7" type="title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0" name="Google Shape;240;p45"/>
          <p:cNvSpPr txBox="1"/>
          <p:nvPr>
            <p:ph idx="8" type="subTitle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1" name="Google Shape;241;p45"/>
          <p:cNvSpPr txBox="1"/>
          <p:nvPr>
            <p:ph hasCustomPrompt="1"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2" name="Google Shape;242;p45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3" name="Google Shape;243;p45"/>
          <p:cNvSpPr txBox="1"/>
          <p:nvPr>
            <p:ph hasCustomPrompt="1"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4" name="Google Shape;244;p45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5" name="Google Shape;245;p45"/>
          <p:cNvSpPr txBox="1"/>
          <p:nvPr>
            <p:ph hasCustomPrompt="1"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6" name="Google Shape;246;p45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47" name="Google Shape;247;p45"/>
          <p:cNvSpPr txBox="1"/>
          <p:nvPr>
            <p:ph hasCustomPrompt="1" idx="18" type="title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48" name="Google Shape;248;p45"/>
          <p:cNvSpPr txBox="1"/>
          <p:nvPr>
            <p:ph idx="19" type="subTitle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6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6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6"/>
          <p:cNvSpPr txBox="1"/>
          <p:nvPr>
            <p:ph idx="1" type="subTitle"/>
          </p:nvPr>
        </p:nvSpPr>
        <p:spPr>
          <a:xfrm>
            <a:off x="715100" y="1503175"/>
            <a:ext cx="5930100" cy="200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" name="Google Shape;253;p46"/>
          <p:cNvSpPr txBox="1"/>
          <p:nvPr>
            <p:ph idx="2" type="subTitle"/>
          </p:nvPr>
        </p:nvSpPr>
        <p:spPr>
          <a:xfrm>
            <a:off x="715100" y="39653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lt1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47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 flipH="1" rot="10800000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7"/>
          <p:cNvSpPr txBox="1"/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7" name="Google Shape;257;p47"/>
          <p:cNvSpPr txBox="1"/>
          <p:nvPr>
            <p:ph idx="1" type="body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48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8"/>
          <p:cNvSpPr txBox="1"/>
          <p:nvPr>
            <p:ph type="title"/>
          </p:nvPr>
        </p:nvSpPr>
        <p:spPr>
          <a:xfrm>
            <a:off x="715100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1" name="Google Shape;261;p48"/>
          <p:cNvSpPr txBox="1"/>
          <p:nvPr>
            <p:ph idx="1" type="body"/>
          </p:nvPr>
        </p:nvSpPr>
        <p:spPr>
          <a:xfrm>
            <a:off x="715100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">
    <p:bg>
      <p:bgPr>
        <a:solidFill>
          <a:schemeClr val="lt1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9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9"/>
          <p:cNvSpPr txBox="1"/>
          <p:nvPr>
            <p:ph type="title"/>
          </p:nvPr>
        </p:nvSpPr>
        <p:spPr>
          <a:xfrm>
            <a:off x="43022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5" name="Google Shape;265;p49"/>
          <p:cNvSpPr txBox="1"/>
          <p:nvPr>
            <p:ph idx="1" type="body"/>
          </p:nvPr>
        </p:nvSpPr>
        <p:spPr>
          <a:xfrm>
            <a:off x="43022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"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50"/>
          <p:cNvSpPr txBox="1"/>
          <p:nvPr>
            <p:ph type="title"/>
          </p:nvPr>
        </p:nvSpPr>
        <p:spPr>
          <a:xfrm>
            <a:off x="1545472" y="1931850"/>
            <a:ext cx="3704400" cy="548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69" name="Google Shape;269;p50"/>
          <p:cNvSpPr txBox="1"/>
          <p:nvPr>
            <p:ph idx="1" type="body"/>
          </p:nvPr>
        </p:nvSpPr>
        <p:spPr>
          <a:xfrm>
            <a:off x="1545472" y="2480550"/>
            <a:ext cx="3704400" cy="731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solidFill>
          <a:schemeClr val="lt1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1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1"/>
          <p:cNvSpPr txBox="1"/>
          <p:nvPr>
            <p:ph idx="1" type="subTitle"/>
          </p:nvPr>
        </p:nvSpPr>
        <p:spPr>
          <a:xfrm>
            <a:off x="715100" y="20465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3" name="Google Shape;273;p5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4" name="Google Shape;274;p51"/>
          <p:cNvSpPr txBox="1"/>
          <p:nvPr>
            <p:ph idx="2" type="subTitle"/>
          </p:nvPr>
        </p:nvSpPr>
        <p:spPr>
          <a:xfrm>
            <a:off x="715100" y="3299000"/>
            <a:ext cx="59301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5" name="Google Shape;275;p51"/>
          <p:cNvSpPr txBox="1"/>
          <p:nvPr>
            <p:ph idx="3" type="subTitle"/>
          </p:nvPr>
        </p:nvSpPr>
        <p:spPr>
          <a:xfrm>
            <a:off x="715100" y="16667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76" name="Google Shape;276;p51"/>
          <p:cNvSpPr txBox="1"/>
          <p:nvPr>
            <p:ph idx="4" type="subTitle"/>
          </p:nvPr>
        </p:nvSpPr>
        <p:spPr>
          <a:xfrm>
            <a:off x="715100" y="2919200"/>
            <a:ext cx="59301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5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52"/>
          <p:cNvSpPr txBox="1"/>
          <p:nvPr>
            <p:ph idx="1" type="subTitle"/>
          </p:nvPr>
        </p:nvSpPr>
        <p:spPr>
          <a:xfrm>
            <a:off x="715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1" name="Google Shape;281;p5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2" name="Google Shape;282;p52"/>
          <p:cNvSpPr txBox="1"/>
          <p:nvPr>
            <p:ph idx="2" type="subTitle"/>
          </p:nvPr>
        </p:nvSpPr>
        <p:spPr>
          <a:xfrm>
            <a:off x="7151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83" name="Google Shape;283;p52"/>
          <p:cNvSpPr txBox="1"/>
          <p:nvPr>
            <p:ph idx="3" type="subTitle"/>
          </p:nvPr>
        </p:nvSpPr>
        <p:spPr>
          <a:xfrm>
            <a:off x="3506100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4" name="Google Shape;284;p52"/>
          <p:cNvSpPr txBox="1"/>
          <p:nvPr>
            <p:ph idx="4" type="subTitle"/>
          </p:nvPr>
        </p:nvSpPr>
        <p:spPr>
          <a:xfrm>
            <a:off x="3506099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85" name="Google Shape;285;p52"/>
          <p:cNvSpPr txBox="1"/>
          <p:nvPr>
            <p:ph idx="5" type="subTitle"/>
          </p:nvPr>
        </p:nvSpPr>
        <p:spPr>
          <a:xfrm>
            <a:off x="6297202" y="2328775"/>
            <a:ext cx="2131800" cy="14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86" name="Google Shape;286;p52"/>
          <p:cNvSpPr txBox="1"/>
          <p:nvPr>
            <p:ph idx="6" type="subTitle"/>
          </p:nvPr>
        </p:nvSpPr>
        <p:spPr>
          <a:xfrm>
            <a:off x="6297200" y="1666700"/>
            <a:ext cx="2131800" cy="73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3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3"/>
          <p:cNvSpPr txBox="1"/>
          <p:nvPr>
            <p:ph idx="1" type="subTitle"/>
          </p:nvPr>
        </p:nvSpPr>
        <p:spPr>
          <a:xfrm>
            <a:off x="7151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0" name="Google Shape;290;p5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53"/>
          <p:cNvSpPr txBox="1"/>
          <p:nvPr>
            <p:ph idx="2" type="subTitle"/>
          </p:nvPr>
        </p:nvSpPr>
        <p:spPr>
          <a:xfrm>
            <a:off x="7151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92" name="Google Shape;292;p53"/>
          <p:cNvSpPr txBox="1"/>
          <p:nvPr>
            <p:ph idx="3" type="subTitle"/>
          </p:nvPr>
        </p:nvSpPr>
        <p:spPr>
          <a:xfrm>
            <a:off x="3506099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3" name="Google Shape;293;p53"/>
          <p:cNvSpPr txBox="1"/>
          <p:nvPr>
            <p:ph idx="4" type="subTitle"/>
          </p:nvPr>
        </p:nvSpPr>
        <p:spPr>
          <a:xfrm>
            <a:off x="3506099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294" name="Google Shape;294;p53"/>
          <p:cNvSpPr txBox="1"/>
          <p:nvPr>
            <p:ph idx="5" type="subTitle"/>
          </p:nvPr>
        </p:nvSpPr>
        <p:spPr>
          <a:xfrm>
            <a:off x="6297200" y="3758613"/>
            <a:ext cx="2131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5" name="Google Shape;295;p53"/>
          <p:cNvSpPr txBox="1"/>
          <p:nvPr>
            <p:ph idx="6" type="subTitle"/>
          </p:nvPr>
        </p:nvSpPr>
        <p:spPr>
          <a:xfrm>
            <a:off x="6297200" y="3377613"/>
            <a:ext cx="2131800" cy="45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bg>
      <p:bgPr>
        <a:solidFill>
          <a:schemeClr val="lt1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54"/>
          <p:cNvPicPr preferRelativeResize="0"/>
          <p:nvPr/>
        </p:nvPicPr>
        <p:blipFill rotWithShape="1">
          <a:blip r:embed="rId2">
            <a:alphaModFix/>
          </a:blip>
          <a:srcRect b="47851" l="104756" r="280062" t="-108210"/>
          <a:stretch/>
        </p:blipFill>
        <p:spPr>
          <a:xfrm rot="10800000"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54"/>
          <p:cNvSpPr txBox="1"/>
          <p:nvPr>
            <p:ph idx="1" type="subTitle"/>
          </p:nvPr>
        </p:nvSpPr>
        <p:spPr>
          <a:xfrm>
            <a:off x="7151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9" name="Google Shape;299;p5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0" name="Google Shape;300;p54"/>
          <p:cNvSpPr txBox="1"/>
          <p:nvPr>
            <p:ph idx="2" type="subTitle"/>
          </p:nvPr>
        </p:nvSpPr>
        <p:spPr>
          <a:xfrm>
            <a:off x="7151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1" name="Google Shape;301;p54"/>
          <p:cNvSpPr txBox="1"/>
          <p:nvPr>
            <p:ph idx="3" type="subTitle"/>
          </p:nvPr>
        </p:nvSpPr>
        <p:spPr>
          <a:xfrm>
            <a:off x="7151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2" name="Google Shape;302;p54"/>
          <p:cNvSpPr txBox="1"/>
          <p:nvPr>
            <p:ph idx="4" type="subTitle"/>
          </p:nvPr>
        </p:nvSpPr>
        <p:spPr>
          <a:xfrm>
            <a:off x="7151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3" name="Google Shape;303;p54"/>
          <p:cNvSpPr txBox="1"/>
          <p:nvPr>
            <p:ph idx="5" type="subTitle"/>
          </p:nvPr>
        </p:nvSpPr>
        <p:spPr>
          <a:xfrm>
            <a:off x="4648300" y="20465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4" name="Google Shape;304;p54"/>
          <p:cNvSpPr txBox="1"/>
          <p:nvPr>
            <p:ph idx="6" type="subTitle"/>
          </p:nvPr>
        </p:nvSpPr>
        <p:spPr>
          <a:xfrm>
            <a:off x="4648300" y="3299000"/>
            <a:ext cx="3780600" cy="7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5" name="Google Shape;305;p54"/>
          <p:cNvSpPr txBox="1"/>
          <p:nvPr>
            <p:ph idx="7" type="subTitle"/>
          </p:nvPr>
        </p:nvSpPr>
        <p:spPr>
          <a:xfrm>
            <a:off x="4648300" y="16667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06" name="Google Shape;306;p54"/>
          <p:cNvSpPr txBox="1"/>
          <p:nvPr>
            <p:ph idx="8" type="subTitle"/>
          </p:nvPr>
        </p:nvSpPr>
        <p:spPr>
          <a:xfrm>
            <a:off x="4648300" y="291920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bg>
      <p:bgPr>
        <a:solidFill>
          <a:schemeClr val="lt1"/>
        </a:solidFill>
      </p:bgPr>
    </p:bg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/>
          <p:nvPr>
            <p:ph idx="1" type="subTitle"/>
          </p:nvPr>
        </p:nvSpPr>
        <p:spPr>
          <a:xfrm>
            <a:off x="715100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9" name="Google Shape;309;p5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0" name="Google Shape;310;p55"/>
          <p:cNvSpPr txBox="1"/>
          <p:nvPr>
            <p:ph idx="2" type="subTitle"/>
          </p:nvPr>
        </p:nvSpPr>
        <p:spPr>
          <a:xfrm>
            <a:off x="715100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1" name="Google Shape;311;p55"/>
          <p:cNvSpPr txBox="1"/>
          <p:nvPr>
            <p:ph idx="3" type="subTitle"/>
          </p:nvPr>
        </p:nvSpPr>
        <p:spPr>
          <a:xfrm>
            <a:off x="7151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2" name="Google Shape;312;p55"/>
          <p:cNvSpPr txBox="1"/>
          <p:nvPr>
            <p:ph idx="4" type="subTitle"/>
          </p:nvPr>
        </p:nvSpPr>
        <p:spPr>
          <a:xfrm>
            <a:off x="7151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3" name="Google Shape;313;p55"/>
          <p:cNvSpPr txBox="1"/>
          <p:nvPr>
            <p:ph idx="5" type="subTitle"/>
          </p:nvPr>
        </p:nvSpPr>
        <p:spPr>
          <a:xfrm>
            <a:off x="3355799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4" name="Google Shape;314;p55"/>
          <p:cNvSpPr txBox="1"/>
          <p:nvPr>
            <p:ph idx="6" type="subTitle"/>
          </p:nvPr>
        </p:nvSpPr>
        <p:spPr>
          <a:xfrm>
            <a:off x="3355799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5" name="Google Shape;315;p55"/>
          <p:cNvSpPr txBox="1"/>
          <p:nvPr>
            <p:ph idx="7" type="subTitle"/>
          </p:nvPr>
        </p:nvSpPr>
        <p:spPr>
          <a:xfrm>
            <a:off x="3355800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6" name="Google Shape;316;p55"/>
          <p:cNvSpPr txBox="1"/>
          <p:nvPr>
            <p:ph idx="8" type="subTitle"/>
          </p:nvPr>
        </p:nvSpPr>
        <p:spPr>
          <a:xfrm>
            <a:off x="3355800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17" name="Google Shape;317;p55"/>
          <p:cNvSpPr txBox="1"/>
          <p:nvPr>
            <p:ph idx="9" type="subTitle"/>
          </p:nvPr>
        </p:nvSpPr>
        <p:spPr>
          <a:xfrm>
            <a:off x="5996501" y="18797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8" name="Google Shape;318;p55"/>
          <p:cNvSpPr txBox="1"/>
          <p:nvPr>
            <p:ph idx="13" type="subTitle"/>
          </p:nvPr>
        </p:nvSpPr>
        <p:spPr>
          <a:xfrm>
            <a:off x="5996501" y="3574400"/>
            <a:ext cx="2432400" cy="887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9" name="Google Shape;319;p55"/>
          <p:cNvSpPr txBox="1"/>
          <p:nvPr>
            <p:ph idx="14" type="subTitle"/>
          </p:nvPr>
        </p:nvSpPr>
        <p:spPr>
          <a:xfrm>
            <a:off x="5996503" y="12245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20" name="Google Shape;320;p55"/>
          <p:cNvSpPr txBox="1"/>
          <p:nvPr>
            <p:ph idx="15" type="subTitle"/>
          </p:nvPr>
        </p:nvSpPr>
        <p:spPr>
          <a:xfrm>
            <a:off x="5996503" y="2919200"/>
            <a:ext cx="2432400" cy="7314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bg>
      <p:bgPr>
        <a:solidFill>
          <a:schemeClr val="lt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6"/>
          <p:cNvPicPr preferRelativeResize="0"/>
          <p:nvPr/>
        </p:nvPicPr>
        <p:blipFill rotWithShape="1">
          <a:blip r:embed="rId2">
            <a:alphaModFix/>
          </a:blip>
          <a:srcRect b="-5849" l="-50000" r="50000" t="4960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6"/>
          <p:cNvSpPr txBox="1"/>
          <p:nvPr>
            <p:ph hasCustomPrompt="1" type="title"/>
          </p:nvPr>
        </p:nvSpPr>
        <p:spPr>
          <a:xfrm>
            <a:off x="715100" y="9830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4" name="Google Shape;324;p56"/>
          <p:cNvSpPr txBox="1"/>
          <p:nvPr>
            <p:ph idx="1" type="subTitle"/>
          </p:nvPr>
        </p:nvSpPr>
        <p:spPr>
          <a:xfrm>
            <a:off x="715100" y="18587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5" name="Google Shape;325;p56"/>
          <p:cNvSpPr txBox="1"/>
          <p:nvPr>
            <p:ph hasCustomPrompt="1" idx="2" type="title"/>
          </p:nvPr>
        </p:nvSpPr>
        <p:spPr>
          <a:xfrm>
            <a:off x="715100" y="29216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6" name="Google Shape;326;p56"/>
          <p:cNvSpPr txBox="1"/>
          <p:nvPr>
            <p:ph idx="3" type="subTitle"/>
          </p:nvPr>
        </p:nvSpPr>
        <p:spPr>
          <a:xfrm>
            <a:off x="715100" y="37973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57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5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30" name="Google Shape;330;p57"/>
          <p:cNvSpPr txBox="1"/>
          <p:nvPr>
            <p:ph hasCustomPrompt="1" idx="2" type="title"/>
          </p:nvPr>
        </p:nvSpPr>
        <p:spPr>
          <a:xfrm>
            <a:off x="7151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" name="Google Shape;331;p57"/>
          <p:cNvSpPr txBox="1"/>
          <p:nvPr>
            <p:ph idx="1" type="subTitle"/>
          </p:nvPr>
        </p:nvSpPr>
        <p:spPr>
          <a:xfrm>
            <a:off x="7151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2" name="Google Shape;332;p57"/>
          <p:cNvSpPr txBox="1"/>
          <p:nvPr>
            <p:ph idx="3" type="subTitle"/>
          </p:nvPr>
        </p:nvSpPr>
        <p:spPr>
          <a:xfrm>
            <a:off x="7151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33" name="Google Shape;333;p57"/>
          <p:cNvSpPr txBox="1"/>
          <p:nvPr>
            <p:ph idx="4" type="subTitle"/>
          </p:nvPr>
        </p:nvSpPr>
        <p:spPr>
          <a:xfrm>
            <a:off x="4648300" y="3291950"/>
            <a:ext cx="3780600" cy="89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4" name="Google Shape;334;p57"/>
          <p:cNvSpPr txBox="1"/>
          <p:nvPr>
            <p:ph idx="5" type="subTitle"/>
          </p:nvPr>
        </p:nvSpPr>
        <p:spPr>
          <a:xfrm>
            <a:off x="4648300" y="29121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335" name="Google Shape;335;p57"/>
          <p:cNvSpPr txBox="1"/>
          <p:nvPr>
            <p:ph hasCustomPrompt="1" idx="6" type="title"/>
          </p:nvPr>
        </p:nvSpPr>
        <p:spPr>
          <a:xfrm>
            <a:off x="4648300" y="2532350"/>
            <a:ext cx="3780600" cy="456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9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9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4572" y="-2437"/>
            <a:ext cx="9153145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0"/>
          <p:cNvPicPr preferRelativeResize="0"/>
          <p:nvPr/>
        </p:nvPicPr>
        <p:blipFill rotWithShape="1">
          <a:blip r:embed="rId2">
            <a:alphaModFix/>
          </a:blip>
          <a:srcRect b="-11170" l="-6643" r="27548" t="-11183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61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flipH="1"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1"/>
          <p:cNvSpPr txBox="1"/>
          <p:nvPr>
            <p:ph type="ctrTitle"/>
          </p:nvPr>
        </p:nvSpPr>
        <p:spPr>
          <a:xfrm>
            <a:off x="715100" y="3330625"/>
            <a:ext cx="3856800" cy="12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49" name="Google Shape;349;p61"/>
          <p:cNvSpPr txBox="1"/>
          <p:nvPr>
            <p:ph idx="1" type="subTitle"/>
          </p:nvPr>
        </p:nvSpPr>
        <p:spPr>
          <a:xfrm>
            <a:off x="4571900" y="535000"/>
            <a:ext cx="2683800" cy="1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0" name="Google Shape;350;p61"/>
          <p:cNvSpPr txBox="1"/>
          <p:nvPr/>
        </p:nvSpPr>
        <p:spPr>
          <a:xfrm>
            <a:off x="4571863" y="2278000"/>
            <a:ext cx="2683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includes icons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</a:t>
            </a:r>
            <a:r>
              <a:rPr lang="en" sz="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and infographics &amp; images by </a:t>
            </a:r>
            <a:r>
              <a:rPr b="1" lang="en" sz="900">
                <a:solidFill>
                  <a:schemeClr val="dk1"/>
                </a:solidFill>
                <a:uFill>
                  <a:noFill/>
                </a:uFill>
                <a:latin typeface="Albert Sans"/>
                <a:ea typeface="Albert Sans"/>
                <a:cs typeface="Albert Sans"/>
                <a:sym typeface="Albert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 b="34585" l="130683" r="175247" t="-50527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7"/>
          <p:cNvSpPr txBox="1"/>
          <p:nvPr>
            <p:ph type="title"/>
          </p:nvPr>
        </p:nvSpPr>
        <p:spPr>
          <a:xfrm>
            <a:off x="715100" y="535000"/>
            <a:ext cx="3856800" cy="95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715100" y="1641400"/>
            <a:ext cx="3856800" cy="726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7"/>
          <p:cNvSpPr/>
          <p:nvPr>
            <p:ph idx="2" type="pic"/>
          </p:nvPr>
        </p:nvSpPr>
        <p:spPr>
          <a:xfrm>
            <a:off x="5714900" y="-75"/>
            <a:ext cx="3429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62"/>
          <p:cNvPicPr preferRelativeResize="0"/>
          <p:nvPr/>
        </p:nvPicPr>
        <p:blipFill rotWithShape="1">
          <a:blip r:embed="rId2">
            <a:alphaModFix/>
          </a:blip>
          <a:srcRect b="-35825" l="-6643" r="27548" t="13471"/>
          <a:stretch/>
        </p:blipFill>
        <p:spPr>
          <a:xfrm flipH="1">
            <a:off x="-10682" y="-2437"/>
            <a:ext cx="33212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62"/>
          <p:cNvPicPr preferRelativeResize="0"/>
          <p:nvPr/>
        </p:nvPicPr>
        <p:blipFill rotWithShape="1">
          <a:blip r:embed="rId2">
            <a:alphaModFix/>
          </a:blip>
          <a:srcRect b="-108521" l="-235242" r="44460" t="44962"/>
          <a:stretch/>
        </p:blipFill>
        <p:spPr>
          <a:xfrm flipH="1" rot="10800000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6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63"/>
          <p:cNvPicPr preferRelativeResize="0"/>
          <p:nvPr/>
        </p:nvPicPr>
        <p:blipFill rotWithShape="1">
          <a:blip r:embed="rId2">
            <a:alphaModFix/>
          </a:blip>
          <a:srcRect b="-6811" l="-55210" r="55209" t="5056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3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4"/>
          <p:cNvSpPr txBox="1"/>
          <p:nvPr>
            <p:ph type="title"/>
          </p:nvPr>
        </p:nvSpPr>
        <p:spPr>
          <a:xfrm>
            <a:off x="723450" y="511025"/>
            <a:ext cx="76971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 rotWithShape="1">
          <a:blip r:embed="rId2">
            <a:alphaModFix/>
          </a:blip>
          <a:srcRect b="2272" l="-19689" r="19690" t="41478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/>
          <p:nvPr>
            <p:ph type="title"/>
          </p:nvPr>
        </p:nvSpPr>
        <p:spPr>
          <a:xfrm>
            <a:off x="715100" y="535000"/>
            <a:ext cx="7713900" cy="23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-26994" l="7043" r="-48486" t="47434"/>
          <a:stretch/>
        </p:blipFill>
        <p:spPr>
          <a:xfrm flipH="1" rot="10800000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/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715100" y="4059800"/>
            <a:ext cx="7713600" cy="5487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/>
        </p:txBody>
      </p:sp>
      <p:sp>
        <p:nvSpPr>
          <p:cNvPr id="184" name="Google Shape;184;p33"/>
          <p:cNvSpPr txBox="1"/>
          <p:nvPr>
            <p:ph idx="1" type="body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26.png"/><Relationship Id="rId5" Type="http://schemas.openxmlformats.org/officeDocument/2006/relationships/image" Target="../media/image29.png"/><Relationship Id="rId6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1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Relationship Id="rId4" Type="http://schemas.openxmlformats.org/officeDocument/2006/relationships/image" Target="../media/image34.png"/><Relationship Id="rId5" Type="http://schemas.openxmlformats.org/officeDocument/2006/relationships/image" Target="../media/image3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drive.google.com/file/d/1wKnO3jL3JpChhTO-8_nfMLeZwQTc97Gs/view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figma.com/proto/o21ZOGUERfum8vudOKwXJG/medfi?type=design&amp;node-id=48-3404&amp;t=YyCSrs1mbIjGU28B-1&amp;scaling=scale-down&amp;page-id=0%3A1&amp;starting-point-node-id=48%3A3404&amp;show-proto-sidebar=1&amp;mode=desig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 txBox="1"/>
          <p:nvPr>
            <p:ph type="ctrTitle"/>
          </p:nvPr>
        </p:nvSpPr>
        <p:spPr>
          <a:xfrm>
            <a:off x="715100" y="2289600"/>
            <a:ext cx="4527300" cy="26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Interactive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High-Fi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Prototype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</p:txBody>
      </p:sp>
      <p:cxnSp>
        <p:nvCxnSpPr>
          <p:cNvPr id="364" name="Google Shape;364;p65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5" name="Google Shape;36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2825" y="3088700"/>
            <a:ext cx="1777250" cy="16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4"/>
          <p:cNvSpPr txBox="1"/>
          <p:nvPr>
            <p:ph type="title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</a:t>
            </a:r>
            <a:endParaRPr/>
          </a:p>
        </p:txBody>
      </p:sp>
      <p:sp>
        <p:nvSpPr>
          <p:cNvPr id="443" name="Google Shape;443;p74"/>
          <p:cNvSpPr txBox="1"/>
          <p:nvPr>
            <p:ph idx="1" type="subTitle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H4: Consistency and Standards</a:t>
            </a:r>
            <a:endParaRPr/>
          </a:p>
        </p:txBody>
      </p:sp>
      <p:sp>
        <p:nvSpPr>
          <p:cNvPr id="444" name="Google Shape;444;p74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Violations by Heuristic</a:t>
            </a:r>
            <a:endParaRPr/>
          </a:p>
        </p:txBody>
      </p:sp>
      <p:sp>
        <p:nvSpPr>
          <p:cNvPr id="445" name="Google Shape;445;p74"/>
          <p:cNvSpPr txBox="1"/>
          <p:nvPr>
            <p:ph idx="3" type="title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sp>
        <p:nvSpPr>
          <p:cNvPr id="446" name="Google Shape;446;p74"/>
          <p:cNvSpPr txBox="1"/>
          <p:nvPr>
            <p:ph idx="4" type="subTitle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H2: Match System and Real World</a:t>
            </a:r>
            <a:endParaRPr/>
          </a:p>
        </p:txBody>
      </p:sp>
      <p:sp>
        <p:nvSpPr>
          <p:cNvPr id="447" name="Google Shape;447;p74"/>
          <p:cNvSpPr txBox="1"/>
          <p:nvPr>
            <p:ph idx="5" type="title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48" name="Google Shape;448;p74"/>
          <p:cNvSpPr txBox="1"/>
          <p:nvPr>
            <p:ph idx="6" type="subTitle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H7: Efficiency of Use</a:t>
            </a:r>
            <a:endParaRPr/>
          </a:p>
        </p:txBody>
      </p:sp>
      <p:sp>
        <p:nvSpPr>
          <p:cNvPr id="449" name="Google Shape;449;p74"/>
          <p:cNvSpPr txBox="1"/>
          <p:nvPr>
            <p:ph idx="7" type="title"/>
          </p:nvPr>
        </p:nvSpPr>
        <p:spPr>
          <a:xfrm>
            <a:off x="1070650" y="3312352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50" name="Google Shape;450;p74"/>
          <p:cNvSpPr txBox="1"/>
          <p:nvPr>
            <p:ph idx="8" type="subTitle"/>
          </p:nvPr>
        </p:nvSpPr>
        <p:spPr>
          <a:xfrm>
            <a:off x="1609072" y="3298988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H8: Minimalist Design</a:t>
            </a:r>
            <a:endParaRPr/>
          </a:p>
        </p:txBody>
      </p:sp>
      <p:sp>
        <p:nvSpPr>
          <p:cNvPr id="451" name="Google Shape;451;p74"/>
          <p:cNvSpPr txBox="1"/>
          <p:nvPr>
            <p:ph idx="9" type="title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52" name="Google Shape;452;p74"/>
          <p:cNvSpPr txBox="1"/>
          <p:nvPr>
            <p:ph idx="13" type="subTitle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H12: Value Alignment/Inclusion</a:t>
            </a:r>
            <a:endParaRPr/>
          </a:p>
        </p:txBody>
      </p:sp>
      <p:sp>
        <p:nvSpPr>
          <p:cNvPr id="453" name="Google Shape;453;p74"/>
          <p:cNvSpPr txBox="1"/>
          <p:nvPr>
            <p:ph idx="14" type="title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54" name="Google Shape;454;p74"/>
          <p:cNvSpPr txBox="1"/>
          <p:nvPr>
            <p:ph idx="15" type="subTitle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H6: Recognition Not Recall</a:t>
            </a:r>
            <a:endParaRPr/>
          </a:p>
        </p:txBody>
      </p:sp>
      <p:sp>
        <p:nvSpPr>
          <p:cNvPr id="455" name="Google Shape;455;p74"/>
          <p:cNvSpPr txBox="1"/>
          <p:nvPr>
            <p:ph idx="16" type="title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56" name="Google Shape;456;p74"/>
          <p:cNvSpPr txBox="1"/>
          <p:nvPr>
            <p:ph idx="17" type="subTitle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H3: User Control</a:t>
            </a:r>
            <a:endParaRPr/>
          </a:p>
        </p:txBody>
      </p:sp>
      <p:sp>
        <p:nvSpPr>
          <p:cNvPr id="457" name="Google Shape;457;p74"/>
          <p:cNvSpPr txBox="1"/>
          <p:nvPr>
            <p:ph idx="18" type="title"/>
          </p:nvPr>
        </p:nvSpPr>
        <p:spPr>
          <a:xfrm>
            <a:off x="4927449" y="330567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58" name="Google Shape;458;p74"/>
          <p:cNvSpPr txBox="1"/>
          <p:nvPr>
            <p:ph idx="19" type="subTitle"/>
          </p:nvPr>
        </p:nvSpPr>
        <p:spPr>
          <a:xfrm>
            <a:off x="5465950" y="3305666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H5: Error Prevention</a:t>
            </a:r>
            <a:endParaRPr/>
          </a:p>
        </p:txBody>
      </p:sp>
      <p:sp>
        <p:nvSpPr>
          <p:cNvPr id="459" name="Google Shape;459;p74"/>
          <p:cNvSpPr txBox="1"/>
          <p:nvPr>
            <p:ph idx="7" type="title"/>
          </p:nvPr>
        </p:nvSpPr>
        <p:spPr>
          <a:xfrm>
            <a:off x="1070650" y="3776702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60" name="Google Shape;460;p74"/>
          <p:cNvSpPr txBox="1"/>
          <p:nvPr>
            <p:ph idx="8" type="subTitle"/>
          </p:nvPr>
        </p:nvSpPr>
        <p:spPr>
          <a:xfrm>
            <a:off x="1609072" y="3763338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H11: </a:t>
            </a:r>
            <a:r>
              <a:rPr lang="en"/>
              <a:t>Accessible</a:t>
            </a:r>
            <a:r>
              <a:rPr lang="en"/>
              <a:t> Design</a:t>
            </a:r>
            <a:endParaRPr/>
          </a:p>
        </p:txBody>
      </p:sp>
      <p:sp>
        <p:nvSpPr>
          <p:cNvPr id="461" name="Google Shape;461;p74"/>
          <p:cNvSpPr txBox="1"/>
          <p:nvPr>
            <p:ph idx="18" type="title"/>
          </p:nvPr>
        </p:nvSpPr>
        <p:spPr>
          <a:xfrm>
            <a:off x="4927449" y="38142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62" name="Google Shape;462;p74"/>
          <p:cNvSpPr txBox="1"/>
          <p:nvPr>
            <p:ph idx="19" type="subTitle"/>
          </p:nvPr>
        </p:nvSpPr>
        <p:spPr>
          <a:xfrm>
            <a:off x="5465950" y="3814191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H10: Help &amp; Documentation</a:t>
            </a:r>
            <a:endParaRPr/>
          </a:p>
        </p:txBody>
      </p:sp>
      <p:sp>
        <p:nvSpPr>
          <p:cNvPr id="463" name="Google Shape;463;p74"/>
          <p:cNvSpPr txBox="1"/>
          <p:nvPr>
            <p:ph idx="7" type="title"/>
          </p:nvPr>
        </p:nvSpPr>
        <p:spPr>
          <a:xfrm>
            <a:off x="1070650" y="4287802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64" name="Google Shape;464;p74"/>
          <p:cNvSpPr txBox="1"/>
          <p:nvPr>
            <p:ph idx="8" type="subTitle"/>
          </p:nvPr>
        </p:nvSpPr>
        <p:spPr>
          <a:xfrm>
            <a:off x="1609072" y="4274438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H1: Visibility of Status</a:t>
            </a:r>
            <a:endParaRPr/>
          </a:p>
        </p:txBody>
      </p:sp>
      <p:sp>
        <p:nvSpPr>
          <p:cNvPr id="465" name="Google Shape;465;p74"/>
          <p:cNvSpPr txBox="1"/>
          <p:nvPr>
            <p:ph idx="18" type="title"/>
          </p:nvPr>
        </p:nvSpPr>
        <p:spPr>
          <a:xfrm>
            <a:off x="5519303" y="535000"/>
            <a:ext cx="2909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Violation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Count: </a:t>
            </a: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55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5"/>
          <p:cNvSpPr txBox="1"/>
          <p:nvPr>
            <p:ph type="title"/>
          </p:nvPr>
        </p:nvSpPr>
        <p:spPr>
          <a:xfrm>
            <a:off x="798675" y="33945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71" name="Google Shape;471;p75"/>
          <p:cNvSpPr txBox="1"/>
          <p:nvPr>
            <p:ph idx="1" type="subTitle"/>
          </p:nvPr>
        </p:nvSpPr>
        <p:spPr>
          <a:xfrm>
            <a:off x="1317025" y="3394500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</a:t>
            </a:r>
            <a:r>
              <a:rPr lang="en"/>
              <a:t> 0</a:t>
            </a:r>
            <a:endParaRPr/>
          </a:p>
        </p:txBody>
      </p:sp>
      <p:sp>
        <p:nvSpPr>
          <p:cNvPr id="472" name="Google Shape;472;p75"/>
          <p:cNvSpPr txBox="1"/>
          <p:nvPr>
            <p:ph idx="3" type="title"/>
          </p:nvPr>
        </p:nvSpPr>
        <p:spPr>
          <a:xfrm>
            <a:off x="807625" y="19382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22</a:t>
            </a:r>
            <a:endParaRPr/>
          </a:p>
        </p:txBody>
      </p:sp>
      <p:sp>
        <p:nvSpPr>
          <p:cNvPr id="473" name="Google Shape;473;p75"/>
          <p:cNvSpPr txBox="1"/>
          <p:nvPr>
            <p:ph idx="4" type="subTitle"/>
          </p:nvPr>
        </p:nvSpPr>
        <p:spPr>
          <a:xfrm>
            <a:off x="1317025" y="1938225"/>
            <a:ext cx="2636400" cy="4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1</a:t>
            </a:r>
            <a:endParaRPr/>
          </a:p>
        </p:txBody>
      </p:sp>
      <p:sp>
        <p:nvSpPr>
          <p:cNvPr id="474" name="Google Shape;474;p75"/>
          <p:cNvSpPr txBox="1"/>
          <p:nvPr>
            <p:ph idx="5" type="title"/>
          </p:nvPr>
        </p:nvSpPr>
        <p:spPr>
          <a:xfrm>
            <a:off x="807625" y="2909937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</a:t>
            </a:r>
            <a:endParaRPr/>
          </a:p>
        </p:txBody>
      </p:sp>
      <p:sp>
        <p:nvSpPr>
          <p:cNvPr id="475" name="Google Shape;475;p75"/>
          <p:cNvSpPr txBox="1"/>
          <p:nvPr>
            <p:ph idx="6" type="subTitle"/>
          </p:nvPr>
        </p:nvSpPr>
        <p:spPr>
          <a:xfrm>
            <a:off x="1317025" y="2916450"/>
            <a:ext cx="25086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2</a:t>
            </a:r>
            <a:endParaRPr/>
          </a:p>
        </p:txBody>
      </p:sp>
      <p:sp>
        <p:nvSpPr>
          <p:cNvPr id="476" name="Google Shape;476;p75"/>
          <p:cNvSpPr txBox="1"/>
          <p:nvPr>
            <p:ph idx="7" type="title"/>
          </p:nvPr>
        </p:nvSpPr>
        <p:spPr>
          <a:xfrm>
            <a:off x="778600" y="2434015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16</a:t>
            </a:r>
            <a:endParaRPr/>
          </a:p>
        </p:txBody>
      </p:sp>
      <p:sp>
        <p:nvSpPr>
          <p:cNvPr id="477" name="Google Shape;477;p75"/>
          <p:cNvSpPr txBox="1"/>
          <p:nvPr>
            <p:ph idx="8" type="subTitle"/>
          </p:nvPr>
        </p:nvSpPr>
        <p:spPr>
          <a:xfrm>
            <a:off x="1317022" y="2420650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3</a:t>
            </a:r>
            <a:endParaRPr/>
          </a:p>
        </p:txBody>
      </p:sp>
      <p:sp>
        <p:nvSpPr>
          <p:cNvPr id="478" name="Google Shape;478;p75"/>
          <p:cNvSpPr txBox="1"/>
          <p:nvPr>
            <p:ph idx="7" type="title"/>
          </p:nvPr>
        </p:nvSpPr>
        <p:spPr>
          <a:xfrm>
            <a:off x="798675" y="3894977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79" name="Google Shape;479;p75"/>
          <p:cNvSpPr txBox="1"/>
          <p:nvPr>
            <p:ph idx="8" type="subTitle"/>
          </p:nvPr>
        </p:nvSpPr>
        <p:spPr>
          <a:xfrm>
            <a:off x="1337097" y="3881613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Severity 4</a:t>
            </a:r>
            <a:endParaRPr/>
          </a:p>
        </p:txBody>
      </p:sp>
      <p:sp>
        <p:nvSpPr>
          <p:cNvPr id="480" name="Google Shape;480;p75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Violations by Severity</a:t>
            </a:r>
            <a:endParaRPr/>
          </a:p>
        </p:txBody>
      </p:sp>
      <p:sp>
        <p:nvSpPr>
          <p:cNvPr id="481" name="Google Shape;481;p75"/>
          <p:cNvSpPr txBox="1"/>
          <p:nvPr>
            <p:ph idx="18" type="title"/>
          </p:nvPr>
        </p:nvSpPr>
        <p:spPr>
          <a:xfrm>
            <a:off x="5519303" y="535000"/>
            <a:ext cx="2909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Total Violation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Count: </a:t>
            </a:r>
            <a:r>
              <a:rPr b="1" lang="en">
                <a:latin typeface="Alexandria"/>
                <a:ea typeface="Alexandria"/>
                <a:cs typeface="Alexandria"/>
                <a:sym typeface="Alexandria"/>
              </a:rPr>
              <a:t>55</a:t>
            </a:r>
            <a:endParaRPr b="1">
              <a:latin typeface="Alexandria"/>
              <a:ea typeface="Alexandria"/>
              <a:cs typeface="Alexandria"/>
              <a:sym typeface="Alexandria"/>
            </a:endParaRPr>
          </a:p>
        </p:txBody>
      </p:sp>
      <p:cxnSp>
        <p:nvCxnSpPr>
          <p:cNvPr id="482" name="Google Shape;482;p75"/>
          <p:cNvCxnSpPr/>
          <p:nvPr/>
        </p:nvCxnSpPr>
        <p:spPr>
          <a:xfrm>
            <a:off x="2707625" y="2651075"/>
            <a:ext cx="538500" cy="61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3" name="Google Shape;483;p75"/>
          <p:cNvCxnSpPr/>
          <p:nvPr/>
        </p:nvCxnSpPr>
        <p:spPr>
          <a:xfrm flipH="1" rot="10800000">
            <a:off x="2729131" y="3265375"/>
            <a:ext cx="512100" cy="8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4" name="Google Shape;484;p75"/>
          <p:cNvSpPr txBox="1"/>
          <p:nvPr>
            <p:ph idx="8" type="subTitle"/>
          </p:nvPr>
        </p:nvSpPr>
        <p:spPr>
          <a:xfrm>
            <a:off x="3009700" y="2732325"/>
            <a:ext cx="20970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Total of 17 </a:t>
            </a:r>
            <a:endParaRPr b="1" sz="1600">
              <a:latin typeface="Alexandria"/>
              <a:ea typeface="Alexandria"/>
              <a:cs typeface="Alexandria"/>
              <a:sym typeface="Alexand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3 + 4 Severity Violations</a:t>
            </a:r>
            <a:endParaRPr b="1" sz="1600"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485" name="Google Shape;485;p75"/>
          <p:cNvSpPr txBox="1"/>
          <p:nvPr>
            <p:ph idx="3" type="title"/>
          </p:nvPr>
        </p:nvSpPr>
        <p:spPr>
          <a:xfrm>
            <a:off x="5289400" y="19750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86" name="Google Shape;486;p75"/>
          <p:cNvSpPr txBox="1"/>
          <p:nvPr>
            <p:ph idx="4" type="subTitle"/>
          </p:nvPr>
        </p:nvSpPr>
        <p:spPr>
          <a:xfrm>
            <a:off x="5827825" y="1975024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H2: Match System and Real World</a:t>
            </a:r>
            <a:endParaRPr/>
          </a:p>
        </p:txBody>
      </p:sp>
      <p:sp>
        <p:nvSpPr>
          <p:cNvPr id="487" name="Google Shape;487;p75"/>
          <p:cNvSpPr txBox="1"/>
          <p:nvPr>
            <p:ph idx="14" type="title"/>
          </p:nvPr>
        </p:nvSpPr>
        <p:spPr>
          <a:xfrm>
            <a:off x="5289399" y="2684772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88" name="Google Shape;488;p75"/>
          <p:cNvSpPr txBox="1"/>
          <p:nvPr>
            <p:ph idx="15" type="subTitle"/>
          </p:nvPr>
        </p:nvSpPr>
        <p:spPr>
          <a:xfrm>
            <a:off x="5827900" y="2684775"/>
            <a:ext cx="30498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H6: Recognition Not Recall</a:t>
            </a:r>
            <a:endParaRPr/>
          </a:p>
        </p:txBody>
      </p:sp>
      <p:sp>
        <p:nvSpPr>
          <p:cNvPr id="489" name="Google Shape;489;p75"/>
          <p:cNvSpPr txBox="1"/>
          <p:nvPr>
            <p:ph idx="8" type="subTitle"/>
          </p:nvPr>
        </p:nvSpPr>
        <p:spPr>
          <a:xfrm>
            <a:off x="259200" y="1454975"/>
            <a:ext cx="32802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Severity Breakdown</a:t>
            </a:r>
            <a:endParaRPr u="sng"/>
          </a:p>
        </p:txBody>
      </p:sp>
      <p:sp>
        <p:nvSpPr>
          <p:cNvPr id="490" name="Google Shape;490;p75"/>
          <p:cNvSpPr txBox="1"/>
          <p:nvPr>
            <p:ph idx="8" type="subTitle"/>
          </p:nvPr>
        </p:nvSpPr>
        <p:spPr>
          <a:xfrm>
            <a:off x="5137250" y="1493850"/>
            <a:ext cx="36738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Leading High-Severity HE (2+) </a:t>
            </a:r>
            <a:endParaRPr u="sng"/>
          </a:p>
        </p:txBody>
      </p:sp>
      <p:sp>
        <p:nvSpPr>
          <p:cNvPr id="491" name="Google Shape;491;p75"/>
          <p:cNvSpPr txBox="1"/>
          <p:nvPr>
            <p:ph idx="5" type="title"/>
          </p:nvPr>
        </p:nvSpPr>
        <p:spPr>
          <a:xfrm>
            <a:off x="5289400" y="33945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92" name="Google Shape;492;p75"/>
          <p:cNvSpPr txBox="1"/>
          <p:nvPr>
            <p:ph idx="6" type="subTitle"/>
          </p:nvPr>
        </p:nvSpPr>
        <p:spPr>
          <a:xfrm>
            <a:off x="5827825" y="3394498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H7: Efficiency of Use</a:t>
            </a:r>
            <a:endParaRPr/>
          </a:p>
        </p:txBody>
      </p:sp>
      <p:sp>
        <p:nvSpPr>
          <p:cNvPr id="493" name="Google Shape;493;p75"/>
          <p:cNvSpPr txBox="1"/>
          <p:nvPr>
            <p:ph idx="7" type="title"/>
          </p:nvPr>
        </p:nvSpPr>
        <p:spPr>
          <a:xfrm>
            <a:off x="5289388" y="3833202"/>
            <a:ext cx="584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94" name="Google Shape;494;p75"/>
          <p:cNvSpPr txBox="1"/>
          <p:nvPr>
            <p:ph idx="8" type="subTitle"/>
          </p:nvPr>
        </p:nvSpPr>
        <p:spPr>
          <a:xfrm>
            <a:off x="5827810" y="3819838"/>
            <a:ext cx="28311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H1: Visibility of Status</a:t>
            </a:r>
            <a:endParaRPr/>
          </a:p>
        </p:txBody>
      </p:sp>
      <p:cxnSp>
        <p:nvCxnSpPr>
          <p:cNvPr id="495" name="Google Shape;495;p75"/>
          <p:cNvCxnSpPr/>
          <p:nvPr/>
        </p:nvCxnSpPr>
        <p:spPr>
          <a:xfrm flipH="1" rot="10800000">
            <a:off x="4843000" y="3191900"/>
            <a:ext cx="427200" cy="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6"/>
          <p:cNvSpPr txBox="1"/>
          <p:nvPr>
            <p:ph idx="4294967295" type="title"/>
          </p:nvPr>
        </p:nvSpPr>
        <p:spPr>
          <a:xfrm>
            <a:off x="5011200" y="3997400"/>
            <a:ext cx="3869400" cy="9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High-Severity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Heuristics</a:t>
            </a:r>
            <a:endParaRPr/>
          </a:p>
        </p:txBody>
      </p:sp>
      <p:graphicFrame>
        <p:nvGraphicFramePr>
          <p:cNvPr id="501" name="Google Shape;501;p76"/>
          <p:cNvGraphicFramePr/>
          <p:nvPr/>
        </p:nvGraphicFramePr>
        <p:xfrm>
          <a:off x="1957100" y="535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{1923A721-AA2B-49E3-953D-EF53135CFD67}</a:tableStyleId>
              </a:tblPr>
              <a:tblGrid>
                <a:gridCol w="2417075"/>
                <a:gridCol w="637025"/>
                <a:gridCol w="557775"/>
                <a:gridCol w="618750"/>
              </a:tblGrid>
              <a:tr h="371850">
                <a:tc>
                  <a:txBody>
                    <a:bodyPr/>
                    <a:lstStyle/>
                    <a:p>
                      <a:pPr indent="0" lvl="0" marL="40116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4"/>
                        <a:t>Category</a:t>
                      </a:r>
                      <a:endParaRPr b="1"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457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# Viol. </a:t>
                      </a:r>
                      <a:endParaRPr b="1" sz="912"/>
                    </a:p>
                    <a:p>
                      <a:pPr indent="0" lvl="0" marL="39551" rtl="0" algn="l">
                        <a:spcBef>
                          <a:spcPts val="13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(sev 3)</a:t>
                      </a:r>
                      <a:endParaRPr b="1" sz="912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1522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# Viol. </a:t>
                      </a:r>
                      <a:endParaRPr b="1" sz="912"/>
                    </a:p>
                    <a:p>
                      <a:pPr indent="0" lvl="0" marL="36503" rtl="0" algn="l">
                        <a:spcBef>
                          <a:spcPts val="13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(sev 4)</a:t>
                      </a:r>
                      <a:endParaRPr b="1" sz="912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1522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# Viol.  </a:t>
                      </a:r>
                      <a:endParaRPr b="1" sz="912"/>
                    </a:p>
                    <a:p>
                      <a:pPr indent="0" lvl="0" marL="36503" rtl="0" algn="l">
                        <a:spcBef>
                          <a:spcPts val="136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12"/>
                        <a:t>(total)</a:t>
                      </a:r>
                      <a:endParaRPr b="1" sz="912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H1: Visibility of Status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2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9925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H2: Match Sys &amp; World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5192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4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443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    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5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H3: User Control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0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H4: Consistency &amp; Standards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H5: Error Prevention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H6: Recognition not Recall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8905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3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3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H7: Efficiency of Use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3724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2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2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H8: Minimalist Design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0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H9: Help Users with Errors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0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080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H10: Help &amp; Documentation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3850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H11: Accessible Design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3075">
                <a:tc>
                  <a:txBody>
                    <a:bodyPr/>
                    <a:lstStyle/>
                    <a:p>
                      <a:pPr indent="0" lvl="0" marL="44743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4"/>
                        <a:t>H12: Value Alignment &amp; Incl </a:t>
                      </a:r>
                      <a:endParaRPr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</a:t>
                      </a:r>
                      <a:endParaRPr b="1" sz="1000"/>
                    </a:p>
                  </a:txBody>
                  <a:tcPr marT="63500" marB="63500" marR="63500" marL="63500"/>
                </a:tc>
              </a:tr>
              <a:tr h="247650">
                <a:tc>
                  <a:txBody>
                    <a:bodyPr/>
                    <a:lstStyle/>
                    <a:p>
                      <a:pPr indent="0" lvl="0" marL="3647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4"/>
                        <a:t>Total Violations by Severity </a:t>
                      </a:r>
                      <a:endParaRPr b="1" sz="1104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7481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16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44433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 </a:t>
                      </a:r>
                      <a:endParaRPr sz="10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/>
                        <a:t>17</a:t>
                      </a:r>
                      <a:endParaRPr sz="1000">
                        <a:highlight>
                          <a:srgbClr val="CCFFCC"/>
                        </a:highlight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7"/>
          <p:cNvSpPr txBox="1"/>
          <p:nvPr>
            <p:ph type="title"/>
          </p:nvPr>
        </p:nvSpPr>
        <p:spPr>
          <a:xfrm>
            <a:off x="715100" y="3253325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Key UI and Product Revisions</a:t>
            </a:r>
            <a:endParaRPr sz="4100"/>
          </a:p>
        </p:txBody>
      </p:sp>
      <p:sp>
        <p:nvSpPr>
          <p:cNvPr id="507" name="Google Shape;507;p77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04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508" name="Google Shape;508;p77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8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Triaging HE Violations</a:t>
            </a:r>
            <a:endParaRPr/>
          </a:p>
        </p:txBody>
      </p:sp>
      <p:sp>
        <p:nvSpPr>
          <p:cNvPr id="514" name="Google Shape;514;p78"/>
          <p:cNvSpPr txBox="1"/>
          <p:nvPr>
            <p:ph idx="4" type="subTitle"/>
          </p:nvPr>
        </p:nvSpPr>
        <p:spPr>
          <a:xfrm>
            <a:off x="1051550" y="1546175"/>
            <a:ext cx="29439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Pain.</a:t>
            </a:r>
            <a:endParaRPr sz="2600"/>
          </a:p>
        </p:txBody>
      </p:sp>
      <p:sp>
        <p:nvSpPr>
          <p:cNvPr id="515" name="Google Shape;515;p78"/>
          <p:cNvSpPr txBox="1"/>
          <p:nvPr>
            <p:ph idx="4" type="subTitle"/>
          </p:nvPr>
        </p:nvSpPr>
        <p:spPr>
          <a:xfrm>
            <a:off x="1051550" y="2555750"/>
            <a:ext cx="29439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Density.</a:t>
            </a:r>
            <a:endParaRPr sz="2600"/>
          </a:p>
        </p:txBody>
      </p:sp>
      <p:sp>
        <p:nvSpPr>
          <p:cNvPr id="516" name="Google Shape;516;p78"/>
          <p:cNvSpPr txBox="1"/>
          <p:nvPr>
            <p:ph idx="4" type="subTitle"/>
          </p:nvPr>
        </p:nvSpPr>
        <p:spPr>
          <a:xfrm>
            <a:off x="1051550" y="3523275"/>
            <a:ext cx="29439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Impact.</a:t>
            </a:r>
            <a:endParaRPr sz="2600"/>
          </a:p>
        </p:txBody>
      </p:sp>
      <p:sp>
        <p:nvSpPr>
          <p:cNvPr id="517" name="Google Shape;517;p78"/>
          <p:cNvSpPr txBox="1"/>
          <p:nvPr>
            <p:ph idx="4" type="subTitle"/>
          </p:nvPr>
        </p:nvSpPr>
        <p:spPr>
          <a:xfrm>
            <a:off x="2688725" y="3488375"/>
            <a:ext cx="59850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Issues that actively block the user from completing key tasks or activities in the application.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518" name="Google Shape;518;p78"/>
          <p:cNvSpPr txBox="1"/>
          <p:nvPr>
            <p:ph idx="4" type="subTitle"/>
          </p:nvPr>
        </p:nvSpPr>
        <p:spPr>
          <a:xfrm>
            <a:off x="2688725" y="2534713"/>
            <a:ext cx="59850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Issues that appear in critical, highly trafficked areas on the application that affect a high frequency of users.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519" name="Google Shape;519;p78"/>
          <p:cNvSpPr txBox="1"/>
          <p:nvPr>
            <p:ph idx="4" type="subTitle"/>
          </p:nvPr>
        </p:nvSpPr>
        <p:spPr>
          <a:xfrm>
            <a:off x="2688725" y="1546175"/>
            <a:ext cx="5985000" cy="8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Issues that cause intense frustration for the user, affect usability across user flows, or cause an immediate abandonment from the user experience.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9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Sorting Violations</a:t>
            </a:r>
            <a:endParaRPr/>
          </a:p>
        </p:txBody>
      </p:sp>
      <p:sp>
        <p:nvSpPr>
          <p:cNvPr id="525" name="Google Shape;525;p79"/>
          <p:cNvSpPr txBox="1"/>
          <p:nvPr>
            <p:ph idx="4" type="subTitle"/>
          </p:nvPr>
        </p:nvSpPr>
        <p:spPr>
          <a:xfrm>
            <a:off x="1052988" y="1658225"/>
            <a:ext cx="29439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Clarify</a:t>
            </a:r>
            <a:endParaRPr sz="2600"/>
          </a:p>
        </p:txBody>
      </p:sp>
      <p:sp>
        <p:nvSpPr>
          <p:cNvPr id="526" name="Google Shape;526;p79"/>
          <p:cNvSpPr txBox="1"/>
          <p:nvPr>
            <p:ph idx="4" type="subTitle"/>
          </p:nvPr>
        </p:nvSpPr>
        <p:spPr>
          <a:xfrm>
            <a:off x="4452113" y="1530100"/>
            <a:ext cx="29439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Simplify and Reduce</a:t>
            </a:r>
            <a:endParaRPr sz="2600"/>
          </a:p>
        </p:txBody>
      </p:sp>
      <p:sp>
        <p:nvSpPr>
          <p:cNvPr id="527" name="Google Shape;527;p79"/>
          <p:cNvSpPr txBox="1"/>
          <p:nvPr>
            <p:ph idx="4" type="subTitle"/>
          </p:nvPr>
        </p:nvSpPr>
        <p:spPr>
          <a:xfrm>
            <a:off x="2049563" y="3112400"/>
            <a:ext cx="50541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Robust Search and Navigation</a:t>
            </a:r>
            <a:endParaRPr sz="2600"/>
          </a:p>
        </p:txBody>
      </p:sp>
      <p:pic>
        <p:nvPicPr>
          <p:cNvPr id="528" name="Google Shape;52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9800" y="3075032"/>
            <a:ext cx="1059174" cy="105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4513" y="1455725"/>
            <a:ext cx="1141200" cy="11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9"/>
          <p:cNvPicPr preferRelativeResize="0"/>
          <p:nvPr/>
        </p:nvPicPr>
        <p:blipFill rotWithShape="1">
          <a:blip r:embed="rId5">
            <a:alphaModFix/>
          </a:blip>
          <a:srcRect b="16292" l="19707" r="19894" t="12376"/>
          <a:stretch/>
        </p:blipFill>
        <p:spPr>
          <a:xfrm>
            <a:off x="6984937" y="1455726"/>
            <a:ext cx="1106086" cy="10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0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#1 (</a:t>
            </a:r>
            <a:r>
              <a:rPr lang="en"/>
              <a:t>Robust Search and Navigation)</a:t>
            </a:r>
            <a:endParaRPr/>
          </a:p>
        </p:txBody>
      </p:sp>
      <p:pic>
        <p:nvPicPr>
          <p:cNvPr id="536" name="Google Shape;53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025" y="1276800"/>
            <a:ext cx="1565968" cy="320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1061" y="1256738"/>
            <a:ext cx="1488267" cy="316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3032" y="1256404"/>
            <a:ext cx="1518143" cy="3165696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0"/>
          <p:cNvSpPr txBox="1"/>
          <p:nvPr>
            <p:ph type="title"/>
          </p:nvPr>
        </p:nvSpPr>
        <p:spPr>
          <a:xfrm>
            <a:off x="199875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540" name="Google Shape;540;p80"/>
          <p:cNvSpPr txBox="1"/>
          <p:nvPr>
            <p:ph type="title"/>
          </p:nvPr>
        </p:nvSpPr>
        <p:spPr>
          <a:xfrm>
            <a:off x="66006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cxnSp>
        <p:nvCxnSpPr>
          <p:cNvPr id="541" name="Google Shape;541;p80"/>
          <p:cNvCxnSpPr/>
          <p:nvPr/>
        </p:nvCxnSpPr>
        <p:spPr>
          <a:xfrm>
            <a:off x="4238275" y="2723375"/>
            <a:ext cx="865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2" name="Google Shape;542;p80"/>
          <p:cNvCxnSpPr/>
          <p:nvPr/>
        </p:nvCxnSpPr>
        <p:spPr>
          <a:xfrm flipH="1" rot="10800000">
            <a:off x="1842836" y="2662849"/>
            <a:ext cx="918000" cy="11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543" name="Google Shape;543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7357" y="1256404"/>
            <a:ext cx="1518143" cy="31656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4" name="Google Shape;544;p80"/>
          <p:cNvCxnSpPr/>
          <p:nvPr/>
        </p:nvCxnSpPr>
        <p:spPr>
          <a:xfrm flipH="1" rot="10800000">
            <a:off x="6345311" y="2571749"/>
            <a:ext cx="918000" cy="119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1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#1 (Robust Search and Navigation)</a:t>
            </a:r>
            <a:endParaRPr/>
          </a:p>
        </p:txBody>
      </p:sp>
      <p:sp>
        <p:nvSpPr>
          <p:cNvPr id="550" name="Google Shape;550;p81"/>
          <p:cNvSpPr txBox="1"/>
          <p:nvPr>
            <p:ph type="title"/>
          </p:nvPr>
        </p:nvSpPr>
        <p:spPr>
          <a:xfrm>
            <a:off x="764200" y="11972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551" name="Google Shape;551;p81"/>
          <p:cNvSpPr txBox="1"/>
          <p:nvPr>
            <p:ph type="title"/>
          </p:nvPr>
        </p:nvSpPr>
        <p:spPr>
          <a:xfrm>
            <a:off x="764200" y="2415250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</a:t>
            </a:r>
            <a:r>
              <a:rPr lang="en" sz="1600"/>
              <a:t>Goals</a:t>
            </a:r>
            <a:endParaRPr sz="1600"/>
          </a:p>
        </p:txBody>
      </p:sp>
      <p:sp>
        <p:nvSpPr>
          <p:cNvPr id="552" name="Google Shape;552;p81"/>
          <p:cNvSpPr txBox="1"/>
          <p:nvPr>
            <p:ph type="title"/>
          </p:nvPr>
        </p:nvSpPr>
        <p:spPr>
          <a:xfrm>
            <a:off x="926425" y="1565650"/>
            <a:ext cx="64365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Unexpected redirections can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confuse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and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panic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users, as it interrupts their user flow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553" name="Google Shape;553;p81"/>
          <p:cNvSpPr txBox="1"/>
          <p:nvPr>
            <p:ph type="title"/>
          </p:nvPr>
        </p:nvSpPr>
        <p:spPr>
          <a:xfrm>
            <a:off x="926425" y="2897200"/>
            <a:ext cx="66132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Accounts for the possibility of user errors such as misclicks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Ensures such misclicks do not accidentally redirect to other parts of the application,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improving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the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efficiency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in which a user is able to complete their task.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2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#2 (Clarify)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9" name="Google Shape;559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950" y="1226725"/>
            <a:ext cx="1539858" cy="336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095" y="1226725"/>
            <a:ext cx="1571506" cy="3368076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82"/>
          <p:cNvSpPr txBox="1"/>
          <p:nvPr>
            <p:ph type="title"/>
          </p:nvPr>
        </p:nvSpPr>
        <p:spPr>
          <a:xfrm>
            <a:off x="12705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562" name="Google Shape;562;p82"/>
          <p:cNvSpPr txBox="1"/>
          <p:nvPr>
            <p:ph type="title"/>
          </p:nvPr>
        </p:nvSpPr>
        <p:spPr>
          <a:xfrm>
            <a:off x="31382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sp>
        <p:nvSpPr>
          <p:cNvPr id="563" name="Google Shape;563;p82"/>
          <p:cNvSpPr txBox="1"/>
          <p:nvPr>
            <p:ph type="title"/>
          </p:nvPr>
        </p:nvSpPr>
        <p:spPr>
          <a:xfrm>
            <a:off x="4456350" y="12267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564" name="Google Shape;564;p82"/>
          <p:cNvSpPr txBox="1"/>
          <p:nvPr>
            <p:ph type="title"/>
          </p:nvPr>
        </p:nvSpPr>
        <p:spPr>
          <a:xfrm>
            <a:off x="4471050" y="2993825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565" name="Google Shape;565;p82"/>
          <p:cNvSpPr txBox="1"/>
          <p:nvPr>
            <p:ph type="title"/>
          </p:nvPr>
        </p:nvSpPr>
        <p:spPr>
          <a:xfrm>
            <a:off x="4572000" y="156565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Due to a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lack of contrast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, users (especially, visually impaired ones) may have trouble reading the existing placeholder text and gathering comment ideas. 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566" name="Google Shape;566;p82"/>
          <p:cNvSpPr txBox="1"/>
          <p:nvPr>
            <p:ph type="title"/>
          </p:nvPr>
        </p:nvSpPr>
        <p:spPr>
          <a:xfrm>
            <a:off x="4572000" y="339060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Improving contrast will allow for ease and speed of reading, improving the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efficiency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of the task completion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3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#3 (Simplify and Reduce) </a:t>
            </a:r>
            <a:endParaRPr/>
          </a:p>
        </p:txBody>
      </p:sp>
      <p:pic>
        <p:nvPicPr>
          <p:cNvPr id="572" name="Google Shape;57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675" y="1277975"/>
            <a:ext cx="1531498" cy="33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7224" y="1266400"/>
            <a:ext cx="1554026" cy="332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3"/>
          <p:cNvSpPr txBox="1"/>
          <p:nvPr>
            <p:ph type="title"/>
          </p:nvPr>
        </p:nvSpPr>
        <p:spPr>
          <a:xfrm>
            <a:off x="12705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575" name="Google Shape;575;p83"/>
          <p:cNvSpPr txBox="1"/>
          <p:nvPr>
            <p:ph type="title"/>
          </p:nvPr>
        </p:nvSpPr>
        <p:spPr>
          <a:xfrm>
            <a:off x="306950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sp>
        <p:nvSpPr>
          <p:cNvPr id="576" name="Google Shape;576;p83"/>
          <p:cNvSpPr txBox="1"/>
          <p:nvPr>
            <p:ph type="title"/>
          </p:nvPr>
        </p:nvSpPr>
        <p:spPr>
          <a:xfrm>
            <a:off x="4456350" y="12267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577" name="Google Shape;577;p83"/>
          <p:cNvSpPr txBox="1"/>
          <p:nvPr>
            <p:ph type="title"/>
          </p:nvPr>
        </p:nvSpPr>
        <p:spPr>
          <a:xfrm>
            <a:off x="4471050" y="2659575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578" name="Google Shape;578;p83"/>
          <p:cNvSpPr txBox="1"/>
          <p:nvPr>
            <p:ph type="title"/>
          </p:nvPr>
        </p:nvSpPr>
        <p:spPr>
          <a:xfrm>
            <a:off x="4572000" y="156565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An unnecessary,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repetitive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step is present, as the “Add” button should provide a direct  way to add friend </a:t>
            </a:r>
            <a:endParaRPr b="1" sz="1600"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579" name="Google Shape;579;p83"/>
          <p:cNvSpPr txBox="1"/>
          <p:nvPr>
            <p:ph type="title"/>
          </p:nvPr>
        </p:nvSpPr>
        <p:spPr>
          <a:xfrm>
            <a:off x="4572000" y="3088275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Taking a “Less is More” minimalist approach, we encourage interactive search and visually additions of users, which is more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fun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for the user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team:</a:t>
            </a:r>
            <a:endParaRPr/>
          </a:p>
        </p:txBody>
      </p:sp>
      <p:sp>
        <p:nvSpPr>
          <p:cNvPr id="371" name="Google Shape;371;p66"/>
          <p:cNvSpPr txBox="1"/>
          <p:nvPr>
            <p:ph idx="4" type="subTitle"/>
          </p:nvPr>
        </p:nvSpPr>
        <p:spPr>
          <a:xfrm>
            <a:off x="350610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Lyndsea Warkenthien</a:t>
            </a:r>
            <a:endParaRPr/>
          </a:p>
        </p:txBody>
      </p:sp>
      <p:pic>
        <p:nvPicPr>
          <p:cNvPr id="372" name="Google Shape;37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330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3" name="Google Shape;373;p66"/>
          <p:cNvPicPr preferRelativeResize="0"/>
          <p:nvPr/>
        </p:nvPicPr>
        <p:blipFill rotWithShape="1">
          <a:blip r:embed="rId4">
            <a:alphaModFix/>
          </a:blip>
          <a:srcRect b="16635" l="0" r="0" t="16582"/>
          <a:stretch/>
        </p:blipFill>
        <p:spPr>
          <a:xfrm>
            <a:off x="791300" y="1387713"/>
            <a:ext cx="18255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4" name="Google Shape;374;p66"/>
          <p:cNvPicPr preferRelativeResize="0"/>
          <p:nvPr/>
        </p:nvPicPr>
        <p:blipFill rotWithShape="1">
          <a:blip r:embed="rId5">
            <a:alphaModFix/>
          </a:blip>
          <a:srcRect b="14668" l="0" r="0" t="0"/>
          <a:stretch/>
        </p:blipFill>
        <p:spPr>
          <a:xfrm>
            <a:off x="3580650" y="1387725"/>
            <a:ext cx="1828800" cy="1828800"/>
          </a:xfrm>
          <a:prstGeom prst="ellipse">
            <a:avLst/>
          </a:prstGeom>
          <a:noFill/>
          <a:ln cap="flat" cmpd="sng" w="76200">
            <a:solidFill>
              <a:srgbClr val="FF6B6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75" name="Google Shape;375;p66"/>
          <p:cNvSpPr txBox="1"/>
          <p:nvPr>
            <p:ph idx="4" type="subTitle"/>
          </p:nvPr>
        </p:nvSpPr>
        <p:spPr>
          <a:xfrm>
            <a:off x="6221800" y="3377634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Elysia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Smyers</a:t>
            </a:r>
            <a:endParaRPr/>
          </a:p>
        </p:txBody>
      </p:sp>
      <p:sp>
        <p:nvSpPr>
          <p:cNvPr id="376" name="Google Shape;376;p66"/>
          <p:cNvSpPr txBox="1"/>
          <p:nvPr>
            <p:ph idx="4" type="subTitle"/>
          </p:nvPr>
        </p:nvSpPr>
        <p:spPr>
          <a:xfrm>
            <a:off x="638150" y="3355959"/>
            <a:ext cx="2131800" cy="78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Fahad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Nabi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84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#4 (Clarify)</a:t>
            </a:r>
            <a:endParaRPr/>
          </a:p>
        </p:txBody>
      </p:sp>
      <p:pic>
        <p:nvPicPr>
          <p:cNvPr id="585" name="Google Shape;58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9637" y="1192575"/>
            <a:ext cx="1597629" cy="325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425" y="1192575"/>
            <a:ext cx="1629849" cy="329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086" y="1192575"/>
            <a:ext cx="1597629" cy="325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84"/>
          <p:cNvPicPr preferRelativeResize="0"/>
          <p:nvPr/>
        </p:nvPicPr>
        <p:blipFill rotWithShape="1">
          <a:blip r:embed="rId5">
            <a:alphaModFix/>
          </a:blip>
          <a:srcRect b="8875" l="0" r="0" t="0"/>
          <a:stretch/>
        </p:blipFill>
        <p:spPr>
          <a:xfrm>
            <a:off x="5218374" y="1390571"/>
            <a:ext cx="1486807" cy="2678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9820" y="1192575"/>
            <a:ext cx="1597629" cy="325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84"/>
          <p:cNvPicPr preferRelativeResize="0"/>
          <p:nvPr/>
        </p:nvPicPr>
        <p:blipFill rotWithShape="1">
          <a:blip r:embed="rId6">
            <a:alphaModFix/>
          </a:blip>
          <a:srcRect b="9008" l="0" r="0" t="0"/>
          <a:stretch/>
        </p:blipFill>
        <p:spPr>
          <a:xfrm>
            <a:off x="6864060" y="1390571"/>
            <a:ext cx="1486807" cy="267813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84"/>
          <p:cNvSpPr txBox="1"/>
          <p:nvPr>
            <p:ph type="title"/>
          </p:nvPr>
        </p:nvSpPr>
        <p:spPr>
          <a:xfrm>
            <a:off x="199875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592" name="Google Shape;592;p84"/>
          <p:cNvSpPr txBox="1"/>
          <p:nvPr>
            <p:ph type="title"/>
          </p:nvPr>
        </p:nvSpPr>
        <p:spPr>
          <a:xfrm>
            <a:off x="649640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cxnSp>
        <p:nvCxnSpPr>
          <p:cNvPr id="593" name="Google Shape;593;p84"/>
          <p:cNvCxnSpPr/>
          <p:nvPr/>
        </p:nvCxnSpPr>
        <p:spPr>
          <a:xfrm>
            <a:off x="4238275" y="2723375"/>
            <a:ext cx="8658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5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#4 (Clarify)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85"/>
          <p:cNvSpPr txBox="1"/>
          <p:nvPr>
            <p:ph type="title"/>
          </p:nvPr>
        </p:nvSpPr>
        <p:spPr>
          <a:xfrm>
            <a:off x="764200" y="11972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600" name="Google Shape;600;p85"/>
          <p:cNvSpPr txBox="1"/>
          <p:nvPr>
            <p:ph type="title"/>
          </p:nvPr>
        </p:nvSpPr>
        <p:spPr>
          <a:xfrm>
            <a:off x="764200" y="2415250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601" name="Google Shape;601;p85"/>
          <p:cNvSpPr txBox="1"/>
          <p:nvPr>
            <p:ph type="title"/>
          </p:nvPr>
        </p:nvSpPr>
        <p:spPr>
          <a:xfrm>
            <a:off x="926425" y="1565650"/>
            <a:ext cx="6711900" cy="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Toggling in between settings changes the descriptions,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confusing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users on the current state the system is in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02" name="Google Shape;602;p85"/>
          <p:cNvSpPr txBox="1"/>
          <p:nvPr>
            <p:ph type="title"/>
          </p:nvPr>
        </p:nvSpPr>
        <p:spPr>
          <a:xfrm>
            <a:off x="926425" y="2897200"/>
            <a:ext cx="6613200" cy="11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By using consistent descriptions and language to describe the state of the system, we can simplify to just the “yes” and “no” binary for user choice and improve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learnability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of how the system settings work   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6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#5 (Clarify)</a:t>
            </a:r>
            <a:endParaRPr/>
          </a:p>
        </p:txBody>
      </p:sp>
      <p:pic>
        <p:nvPicPr>
          <p:cNvPr id="608" name="Google Shape;608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200" y="1236100"/>
            <a:ext cx="1596772" cy="335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510" y="1236100"/>
            <a:ext cx="1539440" cy="335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6"/>
          <p:cNvSpPr txBox="1"/>
          <p:nvPr>
            <p:ph type="title"/>
          </p:nvPr>
        </p:nvSpPr>
        <p:spPr>
          <a:xfrm>
            <a:off x="12705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611" name="Google Shape;611;p86"/>
          <p:cNvSpPr txBox="1"/>
          <p:nvPr>
            <p:ph type="title"/>
          </p:nvPr>
        </p:nvSpPr>
        <p:spPr>
          <a:xfrm>
            <a:off x="306950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sp>
        <p:nvSpPr>
          <p:cNvPr id="612" name="Google Shape;612;p86"/>
          <p:cNvSpPr txBox="1"/>
          <p:nvPr>
            <p:ph type="title"/>
          </p:nvPr>
        </p:nvSpPr>
        <p:spPr>
          <a:xfrm>
            <a:off x="4456350" y="12267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613" name="Google Shape;613;p86"/>
          <p:cNvSpPr txBox="1"/>
          <p:nvPr>
            <p:ph type="title"/>
          </p:nvPr>
        </p:nvSpPr>
        <p:spPr>
          <a:xfrm>
            <a:off x="4456350" y="2444750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614" name="Google Shape;614;p86"/>
          <p:cNvSpPr txBox="1"/>
          <p:nvPr>
            <p:ph type="title"/>
          </p:nvPr>
        </p:nvSpPr>
        <p:spPr>
          <a:xfrm>
            <a:off x="4572000" y="156565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Users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lack understanding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of when exactly their activity is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successfully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logged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15" name="Google Shape;615;p86"/>
          <p:cNvSpPr txBox="1"/>
          <p:nvPr>
            <p:ph type="title"/>
          </p:nvPr>
        </p:nvSpPr>
        <p:spPr>
          <a:xfrm>
            <a:off x="4572000" y="2920750"/>
            <a:ext cx="4391700" cy="161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We standardize the button language to “Log”, so that users can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intuitively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understand that they are in the process of logging the activity and do so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successfully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when they click “Log”, driving forward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learnability</a:t>
            </a:r>
            <a:endParaRPr b="1" sz="16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87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</a:t>
            </a:r>
            <a:r>
              <a:rPr lang="en"/>
              <a:t> #6 (Clarify)</a:t>
            </a:r>
            <a:endParaRPr/>
          </a:p>
        </p:txBody>
      </p:sp>
      <p:pic>
        <p:nvPicPr>
          <p:cNvPr id="621" name="Google Shape;621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138" y="1209308"/>
            <a:ext cx="1501481" cy="336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9937" y="1216450"/>
            <a:ext cx="1561287" cy="3350577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7"/>
          <p:cNvSpPr txBox="1"/>
          <p:nvPr>
            <p:ph type="title"/>
          </p:nvPr>
        </p:nvSpPr>
        <p:spPr>
          <a:xfrm>
            <a:off x="12705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624" name="Google Shape;624;p87"/>
          <p:cNvSpPr txBox="1"/>
          <p:nvPr>
            <p:ph type="title"/>
          </p:nvPr>
        </p:nvSpPr>
        <p:spPr>
          <a:xfrm>
            <a:off x="306950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sp>
        <p:nvSpPr>
          <p:cNvPr id="625" name="Google Shape;625;p87"/>
          <p:cNvSpPr txBox="1"/>
          <p:nvPr>
            <p:ph type="title"/>
          </p:nvPr>
        </p:nvSpPr>
        <p:spPr>
          <a:xfrm>
            <a:off x="4456350" y="12267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626" name="Google Shape;626;p87"/>
          <p:cNvSpPr txBox="1"/>
          <p:nvPr>
            <p:ph type="title"/>
          </p:nvPr>
        </p:nvSpPr>
        <p:spPr>
          <a:xfrm>
            <a:off x="4456350" y="2444750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627" name="Google Shape;627;p87"/>
          <p:cNvSpPr txBox="1"/>
          <p:nvPr>
            <p:ph type="title"/>
          </p:nvPr>
        </p:nvSpPr>
        <p:spPr>
          <a:xfrm>
            <a:off x="4572000" y="156565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Lack of clarity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around which community a user contributes to and what the group goal is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28" name="Google Shape;628;p87"/>
          <p:cNvSpPr txBox="1"/>
          <p:nvPr>
            <p:ph type="title"/>
          </p:nvPr>
        </p:nvSpPr>
        <p:spPr>
          <a:xfrm>
            <a:off x="4509975" y="2894175"/>
            <a:ext cx="4391700" cy="15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By providing such information on the UI (higher on the visual hierarchy, too), users quickly understand their contributions, improving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learnability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of use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8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Revision #7 (Clarify)</a:t>
            </a:r>
            <a:endParaRPr/>
          </a:p>
        </p:txBody>
      </p:sp>
      <p:sp>
        <p:nvSpPr>
          <p:cNvPr id="634" name="Google Shape;634;p88"/>
          <p:cNvSpPr txBox="1"/>
          <p:nvPr>
            <p:ph type="title"/>
          </p:nvPr>
        </p:nvSpPr>
        <p:spPr>
          <a:xfrm>
            <a:off x="1270525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Before</a:t>
            </a:r>
            <a:endParaRPr sz="1600"/>
          </a:p>
        </p:txBody>
      </p:sp>
      <p:sp>
        <p:nvSpPr>
          <p:cNvPr id="635" name="Google Shape;635;p88"/>
          <p:cNvSpPr txBox="1"/>
          <p:nvPr>
            <p:ph type="title"/>
          </p:nvPr>
        </p:nvSpPr>
        <p:spPr>
          <a:xfrm>
            <a:off x="3069500" y="4594800"/>
            <a:ext cx="8487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After</a:t>
            </a:r>
            <a:endParaRPr sz="1600"/>
          </a:p>
        </p:txBody>
      </p:sp>
      <p:sp>
        <p:nvSpPr>
          <p:cNvPr id="636" name="Google Shape;636;p88"/>
          <p:cNvSpPr txBox="1"/>
          <p:nvPr>
            <p:ph type="title"/>
          </p:nvPr>
        </p:nvSpPr>
        <p:spPr>
          <a:xfrm>
            <a:off x="4456350" y="122672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sp>
        <p:nvSpPr>
          <p:cNvPr id="637" name="Google Shape;637;p88"/>
          <p:cNvSpPr txBox="1"/>
          <p:nvPr>
            <p:ph type="title"/>
          </p:nvPr>
        </p:nvSpPr>
        <p:spPr>
          <a:xfrm>
            <a:off x="4456350" y="2444750"/>
            <a:ext cx="4593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How The UI Change Drives Usability Goals</a:t>
            </a:r>
            <a:endParaRPr sz="1600"/>
          </a:p>
        </p:txBody>
      </p:sp>
      <p:sp>
        <p:nvSpPr>
          <p:cNvPr id="638" name="Google Shape;638;p88"/>
          <p:cNvSpPr txBox="1"/>
          <p:nvPr>
            <p:ph type="title"/>
          </p:nvPr>
        </p:nvSpPr>
        <p:spPr>
          <a:xfrm>
            <a:off x="4572000" y="1565650"/>
            <a:ext cx="43917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Lack of clarity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 around minimum requirements for group creation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39" name="Google Shape;639;p88"/>
          <p:cNvSpPr txBox="1"/>
          <p:nvPr>
            <p:ph type="title"/>
          </p:nvPr>
        </p:nvSpPr>
        <p:spPr>
          <a:xfrm>
            <a:off x="4557300" y="2862925"/>
            <a:ext cx="4391700" cy="150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Alexandria Light"/>
              <a:buChar char="●"/>
            </a:pP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By providing such information up front to the user (*), users are less likely to run into this error when submitting, improving 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efficiency</a:t>
            </a:r>
            <a:r>
              <a:rPr b="1" lang="en" sz="1600">
                <a:latin typeface="Alexandria"/>
                <a:ea typeface="Alexandria"/>
                <a:cs typeface="Alexandria"/>
                <a:sym typeface="Alexandria"/>
              </a:rPr>
              <a:t> </a:t>
            </a:r>
            <a:r>
              <a:rPr lang="en" sz="1600">
                <a:latin typeface="Alexandria Light"/>
                <a:ea typeface="Alexandria Light"/>
                <a:cs typeface="Alexandria Light"/>
                <a:sym typeface="Alexandria Light"/>
              </a:rPr>
              <a:t>of use </a:t>
            </a:r>
            <a:endParaRPr sz="16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pic>
        <p:nvPicPr>
          <p:cNvPr id="640" name="Google Shape;64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8588" y="1227091"/>
            <a:ext cx="1589138" cy="336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675" y="1277975"/>
            <a:ext cx="1531498" cy="330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9"/>
          <p:cNvSpPr txBox="1"/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Unaddressed Violations</a:t>
            </a:r>
            <a:endParaRPr/>
          </a:p>
        </p:txBody>
      </p:sp>
      <p:sp>
        <p:nvSpPr>
          <p:cNvPr id="647" name="Google Shape;647;p89"/>
          <p:cNvSpPr txBox="1"/>
          <p:nvPr>
            <p:ph type="title"/>
          </p:nvPr>
        </p:nvSpPr>
        <p:spPr>
          <a:xfrm>
            <a:off x="766550" y="119897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Violations</a:t>
            </a:r>
            <a:endParaRPr sz="1600"/>
          </a:p>
        </p:txBody>
      </p:sp>
      <p:sp>
        <p:nvSpPr>
          <p:cNvPr id="648" name="Google Shape;648;p89"/>
          <p:cNvSpPr txBox="1"/>
          <p:nvPr/>
        </p:nvSpPr>
        <p:spPr>
          <a:xfrm>
            <a:off x="553350" y="1565650"/>
            <a:ext cx="3810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H2: Match Between System and the Real World          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The function of the “+” button at the page's bottom is not immediately clear. Severity: 3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49" name="Google Shape;649;p89"/>
          <p:cNvSpPr txBox="1"/>
          <p:nvPr>
            <p:ph type="title"/>
          </p:nvPr>
        </p:nvSpPr>
        <p:spPr>
          <a:xfrm>
            <a:off x="5260500" y="1198975"/>
            <a:ext cx="11910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Rationale</a:t>
            </a:r>
            <a:endParaRPr sz="1600"/>
          </a:p>
        </p:txBody>
      </p:sp>
      <p:cxnSp>
        <p:nvCxnSpPr>
          <p:cNvPr id="650" name="Google Shape;650;p89"/>
          <p:cNvCxnSpPr/>
          <p:nvPr/>
        </p:nvCxnSpPr>
        <p:spPr>
          <a:xfrm>
            <a:off x="4474425" y="1862950"/>
            <a:ext cx="665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51" name="Google Shape;651;p89"/>
          <p:cNvSpPr txBox="1"/>
          <p:nvPr/>
        </p:nvSpPr>
        <p:spPr>
          <a:xfrm>
            <a:off x="553350" y="2200575"/>
            <a:ext cx="3810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H6: Recognition Rather Than Recall          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Logbook and Captions have very similar UI, but the pages serve  different purposes. Severity: 3. 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2" name="Google Shape;652;p89"/>
          <p:cNvSpPr txBox="1"/>
          <p:nvPr/>
        </p:nvSpPr>
        <p:spPr>
          <a:xfrm>
            <a:off x="5056925" y="1616325"/>
            <a:ext cx="38100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User-testing and feedback from latest versions proves it is intuitive.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3" name="Google Shape;653;p89"/>
          <p:cNvSpPr txBox="1"/>
          <p:nvPr/>
        </p:nvSpPr>
        <p:spPr>
          <a:xfrm>
            <a:off x="5056925" y="2352225"/>
            <a:ext cx="38100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We want to prioritize standards and consistency in UI cross-pages.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4" name="Google Shape;654;p89"/>
          <p:cNvSpPr txBox="1"/>
          <p:nvPr/>
        </p:nvSpPr>
        <p:spPr>
          <a:xfrm>
            <a:off x="553350" y="2843100"/>
            <a:ext cx="3810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H6: Recognition Rather Than Recall          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  After exiting from the logbook, it’s very unclear where one can access it again.  Severity: 3.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5" name="Google Shape;655;p89"/>
          <p:cNvSpPr txBox="1"/>
          <p:nvPr/>
        </p:nvSpPr>
        <p:spPr>
          <a:xfrm>
            <a:off x="5056925" y="3065900"/>
            <a:ext cx="38100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Log book would only be accessible to users earned the option to (i.e, as a reward/incentive).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6" name="Google Shape;656;p89"/>
          <p:cNvSpPr txBox="1"/>
          <p:nvPr/>
        </p:nvSpPr>
        <p:spPr>
          <a:xfrm>
            <a:off x="553350" y="3467125"/>
            <a:ext cx="3810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H6: Accessible Design				          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The “x” button on the logbook pop-up is too small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.  Severity: 3.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7" name="Google Shape;657;p89"/>
          <p:cNvSpPr txBox="1"/>
          <p:nvPr/>
        </p:nvSpPr>
        <p:spPr>
          <a:xfrm>
            <a:off x="5056925" y="3779575"/>
            <a:ext cx="3948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User-testing does not reveal this as a pain point.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t/>
            </a:r>
            <a:endParaRPr sz="1104">
              <a:latin typeface="Alexandria"/>
              <a:ea typeface="Alexandria"/>
              <a:cs typeface="Alexandria"/>
              <a:sym typeface="Alexandria"/>
            </a:endParaRPr>
          </a:p>
        </p:txBody>
      </p:sp>
      <p:sp>
        <p:nvSpPr>
          <p:cNvPr id="658" name="Google Shape;658;p89"/>
          <p:cNvSpPr txBox="1"/>
          <p:nvPr/>
        </p:nvSpPr>
        <p:spPr>
          <a:xfrm>
            <a:off x="553350" y="4120550"/>
            <a:ext cx="3810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H6: Accessible Design				          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  </a:t>
            </a:r>
            <a:r>
              <a:rPr lang="en" sz="1104">
                <a:latin typeface="Alexandria Light"/>
                <a:ea typeface="Alexandria Light"/>
                <a:cs typeface="Alexandria Light"/>
                <a:sym typeface="Alexandria Light"/>
              </a:rPr>
              <a:t>After issuing a friend request, I can’t go see what the status of that request is. Severity: 3.</a:t>
            </a:r>
            <a:endParaRPr sz="1200">
              <a:solidFill>
                <a:schemeClr val="dk1"/>
              </a:solidFill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59" name="Google Shape;659;p89"/>
          <p:cNvSpPr txBox="1"/>
          <p:nvPr/>
        </p:nvSpPr>
        <p:spPr>
          <a:xfrm>
            <a:off x="5077625" y="4279800"/>
            <a:ext cx="37686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39298" rtl="0" algn="l">
              <a:spcBef>
                <a:spcPts val="1880"/>
              </a:spcBef>
              <a:spcAft>
                <a:spcPts val="0"/>
              </a:spcAft>
              <a:buNone/>
            </a:pP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F</a:t>
            </a:r>
            <a:r>
              <a:rPr lang="en" sz="1104">
                <a:latin typeface="Alexandria"/>
                <a:ea typeface="Alexandria"/>
                <a:cs typeface="Alexandria"/>
                <a:sym typeface="Alexandria"/>
              </a:rPr>
              <a:t>riend request status is indicated by status of the button on profile of said person.</a:t>
            </a:r>
            <a:endParaRPr sz="1104">
              <a:latin typeface="Alexandria"/>
              <a:ea typeface="Alexandria"/>
              <a:cs typeface="Alexandria"/>
              <a:sym typeface="Alexandria"/>
            </a:endParaRPr>
          </a:p>
        </p:txBody>
      </p:sp>
      <p:cxnSp>
        <p:nvCxnSpPr>
          <p:cNvPr id="660" name="Google Shape;660;p89"/>
          <p:cNvCxnSpPr/>
          <p:nvPr/>
        </p:nvCxnSpPr>
        <p:spPr>
          <a:xfrm>
            <a:off x="4474425" y="2644429"/>
            <a:ext cx="665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1" name="Google Shape;661;p89"/>
          <p:cNvCxnSpPr/>
          <p:nvPr/>
        </p:nvCxnSpPr>
        <p:spPr>
          <a:xfrm>
            <a:off x="4474425" y="3274719"/>
            <a:ext cx="665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2" name="Google Shape;662;p89"/>
          <p:cNvCxnSpPr/>
          <p:nvPr/>
        </p:nvCxnSpPr>
        <p:spPr>
          <a:xfrm>
            <a:off x="4474425" y="3910972"/>
            <a:ext cx="665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3" name="Google Shape;663;p89"/>
          <p:cNvCxnSpPr/>
          <p:nvPr/>
        </p:nvCxnSpPr>
        <p:spPr>
          <a:xfrm>
            <a:off x="4474425" y="4564400"/>
            <a:ext cx="6657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90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Prototype Implementation</a:t>
            </a:r>
            <a:endParaRPr sz="4200"/>
          </a:p>
        </p:txBody>
      </p:sp>
      <p:sp>
        <p:nvSpPr>
          <p:cNvPr id="669" name="Google Shape;669;p90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05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670" name="Google Shape;670;p90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1"/>
          <p:cNvSpPr txBox="1"/>
          <p:nvPr>
            <p:ph type="title"/>
          </p:nvPr>
        </p:nvSpPr>
        <p:spPr>
          <a:xfrm>
            <a:off x="715050" y="1061350"/>
            <a:ext cx="7713900" cy="75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React Native, Github, Expo, and VS Code</a:t>
            </a:r>
            <a:endParaRPr sz="2900"/>
          </a:p>
        </p:txBody>
      </p:sp>
      <p:sp>
        <p:nvSpPr>
          <p:cNvPr id="676" name="Google Shape;676;p91"/>
          <p:cNvSpPr txBox="1"/>
          <p:nvPr>
            <p:ph idx="1" type="subTitle"/>
          </p:nvPr>
        </p:nvSpPr>
        <p:spPr>
          <a:xfrm>
            <a:off x="715050" y="1854950"/>
            <a:ext cx="3975600" cy="30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Pros</a:t>
            </a:r>
            <a:endParaRPr b="1" sz="1300">
              <a:latin typeface="Alexandria"/>
              <a:ea typeface="Alexandria"/>
              <a:cs typeface="Alexandria"/>
              <a:sym typeface="Alexandri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Easy simulation of various device screens via Expo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VSCode makes it easy for file organization and synchronization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Github allows for version control and cross-team collaboration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React Native allows for simple development for cross-platform apps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677" name="Google Shape;677;p91"/>
          <p:cNvSpPr txBox="1"/>
          <p:nvPr>
            <p:ph idx="1" type="subTitle"/>
          </p:nvPr>
        </p:nvSpPr>
        <p:spPr>
          <a:xfrm>
            <a:off x="715050" y="717525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We implemented our high-fidelity prototype on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678" name="Google Shape;678;p91"/>
          <p:cNvSpPr txBox="1"/>
          <p:nvPr>
            <p:ph idx="1" type="subTitle"/>
          </p:nvPr>
        </p:nvSpPr>
        <p:spPr>
          <a:xfrm>
            <a:off x="4763475" y="1854950"/>
            <a:ext cx="3804300" cy="291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Cons</a:t>
            </a:r>
            <a:endParaRPr sz="18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React Native has a steep learning curve, for beginner users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Frequent merge conflicts or issues on Github with team members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 Light"/>
              <a:buChar char="●"/>
            </a:pPr>
            <a:r>
              <a:rPr lang="en">
                <a:latin typeface="Albert Sans Light"/>
                <a:ea typeface="Albert Sans Light"/>
                <a:cs typeface="Albert Sans Light"/>
                <a:sym typeface="Albert Sans Light"/>
              </a:rPr>
              <a:t>Compatibility of distinct versions of React Native and dependency issues, led to interruptions in workflow between team members</a:t>
            </a:r>
            <a:endParaRPr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2"/>
          <p:cNvSpPr txBox="1"/>
          <p:nvPr>
            <p:ph type="title"/>
          </p:nvPr>
        </p:nvSpPr>
        <p:spPr>
          <a:xfrm>
            <a:off x="715050" y="17405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Implemented Features</a:t>
            </a:r>
            <a:endParaRPr sz="3000"/>
          </a:p>
        </p:txBody>
      </p:sp>
      <p:sp>
        <p:nvSpPr>
          <p:cNvPr id="684" name="Google Shape;684;p92"/>
          <p:cNvSpPr txBox="1"/>
          <p:nvPr>
            <p:ph idx="4294967295" type="body"/>
          </p:nvPr>
        </p:nvSpPr>
        <p:spPr>
          <a:xfrm>
            <a:off x="715050" y="1125950"/>
            <a:ext cx="7284300" cy="38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Supabase-backend database for the information captured during the user profile registration and sign-in process; users can </a:t>
            </a:r>
            <a:r>
              <a:rPr lang="en" sz="1400">
                <a:solidFill>
                  <a:srgbClr val="1C1917"/>
                </a:solidFill>
              </a:rPr>
              <a:t>successfully </a:t>
            </a:r>
            <a:r>
              <a:rPr lang="en" sz="1400">
                <a:solidFill>
                  <a:srgbClr val="1C1917"/>
                </a:solidFill>
              </a:rPr>
              <a:t>create their own profiles and we would capture the appropriate data</a:t>
            </a:r>
            <a:endParaRPr sz="1400">
              <a:solidFill>
                <a:srgbClr val="1C19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Ability for a user to log their activity, specifying which activity (including custom activities), metric, and performance</a:t>
            </a:r>
            <a:endParaRPr sz="1400">
              <a:solidFill>
                <a:srgbClr val="1C19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Users can specify user profiles, add them, and create new communities on the platform  </a:t>
            </a:r>
            <a:endParaRPr sz="1400">
              <a:solidFill>
                <a:srgbClr val="1C19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19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19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191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C19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Creation of the Log Book, and keeping track of shared performance in backend</a:t>
            </a:r>
            <a:endParaRPr sz="1400">
              <a:solidFill>
                <a:srgbClr val="1C19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Creation of the Profiles page, and being able to add/cancel friend requests</a:t>
            </a:r>
            <a:endParaRPr sz="1400">
              <a:solidFill>
                <a:srgbClr val="1C191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400"/>
              <a:buFont typeface="Albert Sans"/>
              <a:buChar char="●"/>
            </a:pPr>
            <a:r>
              <a:rPr lang="en" sz="1400">
                <a:solidFill>
                  <a:srgbClr val="1C1917"/>
                </a:solidFill>
              </a:rPr>
              <a:t>Creation of the Challenges page, and populating key activities based on user interests and activity</a:t>
            </a:r>
            <a:endParaRPr sz="1400">
              <a:solidFill>
                <a:srgbClr val="1C1917"/>
              </a:solidFill>
            </a:endParaRPr>
          </a:p>
        </p:txBody>
      </p:sp>
      <p:sp>
        <p:nvSpPr>
          <p:cNvPr id="685" name="Google Shape;685;p92"/>
          <p:cNvSpPr txBox="1"/>
          <p:nvPr>
            <p:ph type="title"/>
          </p:nvPr>
        </p:nvSpPr>
        <p:spPr>
          <a:xfrm>
            <a:off x="715050" y="2486825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To-Dos and Plans to Finish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3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Enosi</a:t>
            </a:r>
            <a:endParaRPr sz="4000"/>
          </a:p>
        </p:txBody>
      </p:sp>
      <p:sp>
        <p:nvSpPr>
          <p:cNvPr id="691" name="Google Shape;691;p93"/>
          <p:cNvSpPr txBox="1"/>
          <p:nvPr>
            <p:ph idx="1" type="subTitle"/>
          </p:nvPr>
        </p:nvSpPr>
        <p:spPr>
          <a:xfrm>
            <a:off x="715050" y="1854950"/>
            <a:ext cx="3857100" cy="29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Hard Coded</a:t>
            </a: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 and/or Wizard of Oz </a:t>
            </a: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Features</a:t>
            </a:r>
            <a:endParaRPr b="1" sz="1300">
              <a:latin typeface="Alexandria"/>
              <a:ea typeface="Alexandria"/>
              <a:cs typeface="Alexandria"/>
              <a:sym typeface="Alexandri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No Hard Coded/Wizard of Oz Features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6B65"/>
              </a:buClr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Instead of hard coding values such as </a:t>
            </a:r>
            <a:r>
              <a:rPr i="1" lang="en" sz="1300">
                <a:latin typeface="Alexandria Light"/>
                <a:ea typeface="Alexandria Light"/>
                <a:cs typeface="Alexandria Light"/>
                <a:sym typeface="Alexandria Light"/>
              </a:rPr>
              <a:t>Profile Information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 or </a:t>
            </a:r>
            <a:r>
              <a:rPr i="1" lang="en" sz="1300">
                <a:latin typeface="Alexandria Light"/>
                <a:ea typeface="Alexandria Light"/>
                <a:cs typeface="Alexandria Light"/>
                <a:sym typeface="Alexandria Light"/>
              </a:rPr>
              <a:t>Logbook Entries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, we implemented a </a:t>
            </a: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comprehensive mobile and web backend 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in Supabase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 which captures real-time user data and is responsive with the UI to ensure an optimal, seamless user experience.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sp>
        <p:nvSpPr>
          <p:cNvPr id="692" name="Google Shape;692;p93"/>
          <p:cNvSpPr txBox="1"/>
          <p:nvPr>
            <p:ph idx="1" type="subTitle"/>
          </p:nvPr>
        </p:nvSpPr>
        <p:spPr>
          <a:xfrm>
            <a:off x="715050" y="5571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Taking a closer look at our high-fi prototype… 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693" name="Google Shape;693;p93"/>
          <p:cNvSpPr txBox="1"/>
          <p:nvPr>
            <p:ph idx="1" type="subTitle"/>
          </p:nvPr>
        </p:nvSpPr>
        <p:spPr>
          <a:xfrm>
            <a:off x="4763475" y="1854950"/>
            <a:ext cx="3804300" cy="27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latin typeface="Alexandria"/>
                <a:ea typeface="Alexandria"/>
                <a:cs typeface="Alexandria"/>
                <a:sym typeface="Alexandria"/>
              </a:rPr>
              <a:t>Wizard of Oz </a:t>
            </a:r>
            <a:endParaRPr sz="18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X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Y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lexandria Light"/>
              <a:buChar char="●"/>
            </a:pP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Z</a:t>
            </a:r>
            <a:r>
              <a:rPr lang="en" sz="1300">
                <a:latin typeface="Alexandria Light"/>
                <a:ea typeface="Alexandria Light"/>
                <a:cs typeface="Alexandria Light"/>
                <a:sym typeface="Alexandria Light"/>
              </a:rPr>
              <a:t> </a:t>
            </a:r>
            <a:endParaRPr sz="1300">
              <a:latin typeface="Alexandria Light"/>
              <a:ea typeface="Alexandria Light"/>
              <a:cs typeface="Alexandria Light"/>
              <a:sym typeface="Alexandria Light"/>
            </a:endParaRPr>
          </a:p>
        </p:txBody>
      </p:sp>
      <p:pic>
        <p:nvPicPr>
          <p:cNvPr id="694" name="Google Shape;69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486" y="1066025"/>
            <a:ext cx="1435608" cy="3108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0775" y="1984850"/>
            <a:ext cx="1435609" cy="310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0800" y="667913"/>
            <a:ext cx="1437475" cy="3110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7"/>
          <p:cNvSpPr txBox="1"/>
          <p:nvPr>
            <p:ph idx="2"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Overview</a:t>
            </a:r>
            <a:endParaRPr/>
          </a:p>
        </p:txBody>
      </p:sp>
      <p:sp>
        <p:nvSpPr>
          <p:cNvPr id="382" name="Google Shape;382;p67"/>
          <p:cNvSpPr txBox="1"/>
          <p:nvPr>
            <p:ph idx="4" type="subTitle"/>
          </p:nvPr>
        </p:nvSpPr>
        <p:spPr>
          <a:xfrm>
            <a:off x="2044975" y="2056500"/>
            <a:ext cx="27966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Problem/Solution Space Overview</a:t>
            </a:r>
            <a:endParaRPr/>
          </a:p>
        </p:txBody>
      </p:sp>
      <p:sp>
        <p:nvSpPr>
          <p:cNvPr id="383" name="Google Shape;383;p67"/>
          <p:cNvSpPr txBox="1"/>
          <p:nvPr>
            <p:ph type="title"/>
          </p:nvPr>
        </p:nvSpPr>
        <p:spPr>
          <a:xfrm>
            <a:off x="1506550" y="15077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01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84" name="Google Shape;384;p67"/>
          <p:cNvSpPr txBox="1"/>
          <p:nvPr>
            <p:ph idx="1" type="subTitle"/>
          </p:nvPr>
        </p:nvSpPr>
        <p:spPr>
          <a:xfrm>
            <a:off x="2044975" y="150772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Value Proposition</a:t>
            </a:r>
            <a:endParaRPr/>
          </a:p>
        </p:txBody>
      </p:sp>
      <p:sp>
        <p:nvSpPr>
          <p:cNvPr id="385" name="Google Shape;385;p67"/>
          <p:cNvSpPr txBox="1"/>
          <p:nvPr>
            <p:ph idx="3" type="title"/>
          </p:nvPr>
        </p:nvSpPr>
        <p:spPr>
          <a:xfrm>
            <a:off x="1506550" y="205650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2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86" name="Google Shape;386;p67"/>
          <p:cNvSpPr txBox="1"/>
          <p:nvPr>
            <p:ph idx="5" type="title"/>
          </p:nvPr>
        </p:nvSpPr>
        <p:spPr>
          <a:xfrm>
            <a:off x="1506550" y="279272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3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87" name="Google Shape;387;p67"/>
          <p:cNvSpPr txBox="1"/>
          <p:nvPr>
            <p:ph idx="6" type="subTitle"/>
          </p:nvPr>
        </p:nvSpPr>
        <p:spPr>
          <a:xfrm>
            <a:off x="2044975" y="2792723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Heuristic Evaluation Results </a:t>
            </a:r>
            <a:endParaRPr/>
          </a:p>
        </p:txBody>
      </p:sp>
      <p:sp>
        <p:nvSpPr>
          <p:cNvPr id="388" name="Google Shape;388;p67"/>
          <p:cNvSpPr txBox="1"/>
          <p:nvPr>
            <p:ph idx="7" type="title"/>
          </p:nvPr>
        </p:nvSpPr>
        <p:spPr>
          <a:xfrm>
            <a:off x="4841575" y="1507737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</a:t>
            </a:r>
            <a:r>
              <a:rPr lang="en">
                <a:solidFill>
                  <a:srgbClr val="FF6B65"/>
                </a:solidFill>
              </a:rPr>
              <a:t>4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89" name="Google Shape;389;p67"/>
          <p:cNvSpPr txBox="1"/>
          <p:nvPr>
            <p:ph idx="8" type="subTitle"/>
          </p:nvPr>
        </p:nvSpPr>
        <p:spPr>
          <a:xfrm>
            <a:off x="5380000" y="1507735"/>
            <a:ext cx="26073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UI and Product Revisions </a:t>
            </a:r>
            <a:endParaRPr/>
          </a:p>
        </p:txBody>
      </p:sp>
      <p:sp>
        <p:nvSpPr>
          <p:cNvPr id="390" name="Google Shape;390;p67"/>
          <p:cNvSpPr txBox="1"/>
          <p:nvPr>
            <p:ph idx="4" type="subTitle"/>
          </p:nvPr>
        </p:nvSpPr>
        <p:spPr>
          <a:xfrm>
            <a:off x="5380000" y="2243950"/>
            <a:ext cx="27966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Implementation</a:t>
            </a:r>
            <a:endParaRPr/>
          </a:p>
        </p:txBody>
      </p:sp>
      <p:sp>
        <p:nvSpPr>
          <p:cNvPr id="391" name="Google Shape;391;p67"/>
          <p:cNvSpPr txBox="1"/>
          <p:nvPr>
            <p:ph idx="3" type="title"/>
          </p:nvPr>
        </p:nvSpPr>
        <p:spPr>
          <a:xfrm>
            <a:off x="4841575" y="2243950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05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92" name="Google Shape;392;p67"/>
          <p:cNvSpPr txBox="1"/>
          <p:nvPr>
            <p:ph idx="5" type="title"/>
          </p:nvPr>
        </p:nvSpPr>
        <p:spPr>
          <a:xfrm>
            <a:off x="4841575" y="2980175"/>
            <a:ext cx="5385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06</a:t>
            </a:r>
            <a:endParaRPr>
              <a:solidFill>
                <a:srgbClr val="FF6B65"/>
              </a:solidFill>
            </a:endParaRPr>
          </a:p>
        </p:txBody>
      </p:sp>
      <p:sp>
        <p:nvSpPr>
          <p:cNvPr id="393" name="Google Shape;393;p67"/>
          <p:cNvSpPr txBox="1"/>
          <p:nvPr>
            <p:ph idx="6" type="subTitle"/>
          </p:nvPr>
        </p:nvSpPr>
        <p:spPr>
          <a:xfrm>
            <a:off x="5380000" y="2980163"/>
            <a:ext cx="2381700" cy="7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94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Demo</a:t>
            </a:r>
            <a:endParaRPr sz="5200"/>
          </a:p>
        </p:txBody>
      </p:sp>
      <p:sp>
        <p:nvSpPr>
          <p:cNvPr id="702" name="Google Shape;702;p94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703" name="Google Shape;703;p94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95" title="create community task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550" y="512313"/>
            <a:ext cx="5730900" cy="4298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6">
            <a:hlinkClick r:id="rId3"/>
          </p:cNvPr>
          <p:cNvSpPr txBox="1"/>
          <p:nvPr>
            <p:ph type="title"/>
          </p:nvPr>
        </p:nvSpPr>
        <p:spPr>
          <a:xfrm>
            <a:off x="1532250" y="2350575"/>
            <a:ext cx="61926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Thank you!</a:t>
            </a:r>
            <a:endParaRPr sz="3000">
              <a:solidFill>
                <a:srgbClr val="1A8DF3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Value Proposition</a:t>
            </a:r>
            <a:endParaRPr sz="5200"/>
          </a:p>
        </p:txBody>
      </p:sp>
      <p:sp>
        <p:nvSpPr>
          <p:cNvPr id="399" name="Google Shape;399;p68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01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400" name="Google Shape;400;p68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9"/>
          <p:cNvSpPr txBox="1"/>
          <p:nvPr>
            <p:ph type="title"/>
          </p:nvPr>
        </p:nvSpPr>
        <p:spPr>
          <a:xfrm>
            <a:off x="715100" y="983000"/>
            <a:ext cx="7713900" cy="220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Our platform is a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community-focused</a:t>
            </a:r>
            <a:r>
              <a:rPr lang="en" sz="2000"/>
              <a:t> platform designed for individuals undergoing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lifestyle transitions</a:t>
            </a:r>
            <a:r>
              <a:rPr lang="en" sz="2000"/>
              <a:t>. We prioritize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physical and mental</a:t>
            </a:r>
            <a:r>
              <a:rPr lang="en" sz="2000"/>
              <a:t> wellness by encouraging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group-goal</a:t>
            </a:r>
            <a:r>
              <a:rPr lang="en" sz="2000"/>
              <a:t> accomplishments, uniting people in their shared journey towards better </a:t>
            </a:r>
            <a:r>
              <a:rPr b="1" lang="en" sz="2000">
                <a:latin typeface="Alexandria"/>
                <a:ea typeface="Alexandria"/>
                <a:cs typeface="Alexandria"/>
                <a:sym typeface="Alexandria"/>
              </a:rPr>
              <a:t>well-being</a:t>
            </a:r>
            <a:r>
              <a:rPr lang="en" sz="2000"/>
              <a:t>.</a:t>
            </a:r>
            <a:endParaRPr sz="2000"/>
          </a:p>
        </p:txBody>
      </p:sp>
      <p:sp>
        <p:nvSpPr>
          <p:cNvPr id="406" name="Google Shape;406;p69"/>
          <p:cNvSpPr txBox="1"/>
          <p:nvPr>
            <p:ph idx="3" type="subTitle"/>
          </p:nvPr>
        </p:nvSpPr>
        <p:spPr>
          <a:xfrm>
            <a:off x="715050" y="3268125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Our Mission Statement</a:t>
            </a:r>
            <a:r>
              <a:rPr i="1" lang="en"/>
              <a:t>: A collective pursuit of well-being.</a:t>
            </a:r>
            <a:endParaRPr i="1"/>
          </a:p>
        </p:txBody>
      </p:sp>
      <p:cxnSp>
        <p:nvCxnSpPr>
          <p:cNvPr id="407" name="Google Shape;407;p69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69"/>
          <p:cNvSpPr txBox="1"/>
          <p:nvPr>
            <p:ph idx="1" type="subTitle"/>
          </p:nvPr>
        </p:nvSpPr>
        <p:spPr>
          <a:xfrm>
            <a:off x="715050" y="9910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About:</a:t>
            </a:r>
            <a:endParaRPr b="1" sz="2400"/>
          </a:p>
        </p:txBody>
      </p:sp>
      <p:sp>
        <p:nvSpPr>
          <p:cNvPr id="409" name="Google Shape;409;p69"/>
          <p:cNvSpPr txBox="1"/>
          <p:nvPr>
            <p:ph idx="3" type="subTitle"/>
          </p:nvPr>
        </p:nvSpPr>
        <p:spPr>
          <a:xfrm>
            <a:off x="715100" y="35909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Name Origin</a:t>
            </a:r>
            <a:r>
              <a:rPr i="1" lang="en"/>
              <a:t>: Derived from the Greek word, Enosis, which refers to the movement of communities that formed the modern political and social union of Greece</a:t>
            </a: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70"/>
          <p:cNvSpPr txBox="1"/>
          <p:nvPr>
            <p:ph type="title"/>
          </p:nvPr>
        </p:nvSpPr>
        <p:spPr>
          <a:xfrm>
            <a:off x="745950" y="1285200"/>
            <a:ext cx="5892600" cy="54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Key User Benefit</a:t>
            </a:r>
            <a:r>
              <a:rPr lang="en" sz="4000"/>
              <a:t>: </a:t>
            </a:r>
            <a:endParaRPr sz="4000"/>
          </a:p>
        </p:txBody>
      </p:sp>
      <p:sp>
        <p:nvSpPr>
          <p:cNvPr id="415" name="Google Shape;415;p70"/>
          <p:cNvSpPr txBox="1"/>
          <p:nvPr>
            <p:ph idx="1" type="body"/>
          </p:nvPr>
        </p:nvSpPr>
        <p:spPr>
          <a:xfrm>
            <a:off x="745950" y="1833900"/>
            <a:ext cx="7652100" cy="20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Leverage the power of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community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to motivate, inspire, and drive progress.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No one goes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through a lifestyle</a:t>
            </a:r>
            <a:r>
              <a:rPr lang="en" sz="3100">
                <a:latin typeface="Alexandria Light"/>
                <a:ea typeface="Alexandria Light"/>
                <a:cs typeface="Alexandria Light"/>
                <a:sym typeface="Alexandria Light"/>
              </a:rPr>
              <a:t> or wellbeing change </a:t>
            </a:r>
            <a:r>
              <a:rPr b="1" lang="en" sz="3100">
                <a:latin typeface="Alexandria"/>
                <a:ea typeface="Alexandria"/>
                <a:cs typeface="Alexandria"/>
                <a:sym typeface="Alexandria"/>
              </a:rPr>
              <a:t>alone.</a:t>
            </a:r>
            <a:endParaRPr b="1" sz="3100">
              <a:latin typeface="Alexandria"/>
              <a:ea typeface="Alexandria"/>
              <a:cs typeface="Alexandria"/>
              <a:sym typeface="Alexand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71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Problem and Solution Space Overview</a:t>
            </a:r>
            <a:endParaRPr sz="4200"/>
          </a:p>
        </p:txBody>
      </p:sp>
      <p:sp>
        <p:nvSpPr>
          <p:cNvPr id="421" name="Google Shape;421;p71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02</a:t>
            </a:r>
            <a:endParaRPr>
              <a:solidFill>
                <a:srgbClr val="FF6B65"/>
              </a:solidFill>
            </a:endParaRPr>
          </a:p>
        </p:txBody>
      </p:sp>
      <p:cxnSp>
        <p:nvCxnSpPr>
          <p:cNvPr id="422" name="Google Shape;422;p71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2"/>
          <p:cNvSpPr txBox="1"/>
          <p:nvPr>
            <p:ph type="title"/>
          </p:nvPr>
        </p:nvSpPr>
        <p:spPr>
          <a:xfrm>
            <a:off x="715050" y="86250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Problem Space</a:t>
            </a:r>
            <a:r>
              <a:rPr lang="en" sz="4000"/>
              <a:t>:</a:t>
            </a:r>
            <a:endParaRPr sz="4000"/>
          </a:p>
        </p:txBody>
      </p:sp>
      <p:sp>
        <p:nvSpPr>
          <p:cNvPr id="428" name="Google Shape;428;p72"/>
          <p:cNvSpPr txBox="1"/>
          <p:nvPr>
            <p:ph idx="1" type="subTitle"/>
          </p:nvPr>
        </p:nvSpPr>
        <p:spPr>
          <a:xfrm>
            <a:off x="715050" y="173820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Lifestyle transitions can often be lonely, causing feelings of isolation, discouragement, and a sense of being overwhelmed</a:t>
            </a:r>
            <a:endParaRPr sz="24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  <p:sp>
        <p:nvSpPr>
          <p:cNvPr id="429" name="Google Shape;429;p72"/>
          <p:cNvSpPr txBox="1"/>
          <p:nvPr>
            <p:ph idx="2" type="title"/>
          </p:nvPr>
        </p:nvSpPr>
        <p:spPr>
          <a:xfrm>
            <a:off x="715050" y="2546750"/>
            <a:ext cx="7713900" cy="9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Solution Space:</a:t>
            </a:r>
            <a:endParaRPr sz="4000"/>
          </a:p>
        </p:txBody>
      </p:sp>
      <p:sp>
        <p:nvSpPr>
          <p:cNvPr id="430" name="Google Shape;430;p72"/>
          <p:cNvSpPr txBox="1"/>
          <p:nvPr>
            <p:ph idx="3" type="subTitle"/>
          </p:nvPr>
        </p:nvSpPr>
        <p:spPr>
          <a:xfrm>
            <a:off x="715050" y="3422450"/>
            <a:ext cx="7713900" cy="6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Albert Sans Light"/>
                <a:ea typeface="Albert Sans Light"/>
                <a:cs typeface="Albert Sans Light"/>
                <a:sym typeface="Albert Sans Light"/>
              </a:rPr>
              <a:t>By setting shared goals, members can motivate and push each other forward, creating a snowball effect of positivity and progress</a:t>
            </a:r>
            <a:endParaRPr sz="1900">
              <a:latin typeface="Albert Sans Light"/>
              <a:ea typeface="Albert Sans Light"/>
              <a:cs typeface="Albert Sans Light"/>
              <a:sym typeface="Albert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3"/>
          <p:cNvSpPr txBox="1"/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Heuristic Evaluation </a:t>
            </a:r>
            <a:endParaRPr sz="4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Results</a:t>
            </a:r>
            <a:endParaRPr sz="4100"/>
          </a:p>
        </p:txBody>
      </p:sp>
      <p:sp>
        <p:nvSpPr>
          <p:cNvPr id="436" name="Google Shape;436;p73"/>
          <p:cNvSpPr txBox="1"/>
          <p:nvPr>
            <p:ph idx="2" type="title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437" name="Google Shape;437;p73">
            <a:hlinkClick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4A00"/>
      </a:dk2>
      <a:lt2>
        <a:srgbClr val="FF4A00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ead Funnel by Slidesgo">
  <a:themeElements>
    <a:clrScheme name="Simple Light">
      <a:dk1>
        <a:srgbClr val="15110E"/>
      </a:dk1>
      <a:lt1>
        <a:srgbClr val="FFFFFF"/>
      </a:lt1>
      <a:dk2>
        <a:srgbClr val="FF6B65"/>
      </a:dk2>
      <a:lt2>
        <a:srgbClr val="FF6B65"/>
      </a:lt2>
      <a:accent1>
        <a:srgbClr val="13566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