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41" r:id="rId4"/>
    <p:sldMasterId id="2147483742" r:id="rId5"/>
    <p:sldMasterId id="214748374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y="5143500" cx="9144000"/>
  <p:notesSz cx="6858000" cy="9144000"/>
  <p:embeddedFontLst>
    <p:embeddedFont>
      <p:font typeface="Alexandria Light"/>
      <p:regular r:id="rId44"/>
      <p:bold r:id="rId45"/>
    </p:embeddedFont>
    <p:embeddedFont>
      <p:font typeface="Alexandria Medium"/>
      <p:regular r:id="rId46"/>
      <p:bold r:id="rId47"/>
    </p:embeddedFont>
    <p:embeddedFont>
      <p:font typeface="Albert Sans Light"/>
      <p:regular r:id="rId48"/>
      <p:bold r:id="rId49"/>
      <p:italic r:id="rId50"/>
      <p:boldItalic r:id="rId51"/>
    </p:embeddedFont>
    <p:embeddedFont>
      <p:font typeface="Albert Sans"/>
      <p:regular r:id="rId52"/>
      <p:bold r:id="rId53"/>
      <p:italic r:id="rId54"/>
      <p:boldItalic r:id="rId55"/>
    </p:embeddedFont>
    <p:embeddedFont>
      <p:font typeface="Alexandria"/>
      <p:regular r:id="rId56"/>
      <p:bold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font" Target="fonts/AlexandriaLight-regular.fntdata"/><Relationship Id="rId43" Type="http://schemas.openxmlformats.org/officeDocument/2006/relationships/slide" Target="slides/slide36.xml"/><Relationship Id="rId46" Type="http://schemas.openxmlformats.org/officeDocument/2006/relationships/font" Target="fonts/AlexandriaMedium-regular.fntdata"/><Relationship Id="rId45" Type="http://schemas.openxmlformats.org/officeDocument/2006/relationships/font" Target="fonts/Alexandria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AlbertSansLight-regular.fntdata"/><Relationship Id="rId47" Type="http://schemas.openxmlformats.org/officeDocument/2006/relationships/font" Target="fonts/AlexandriaMedium-bold.fntdata"/><Relationship Id="rId49" Type="http://schemas.openxmlformats.org/officeDocument/2006/relationships/font" Target="fonts/AlbertSansLight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AlbertSansLight-boldItalic.fntdata"/><Relationship Id="rId50" Type="http://schemas.openxmlformats.org/officeDocument/2006/relationships/font" Target="fonts/AlbertSansLight-italic.fntdata"/><Relationship Id="rId53" Type="http://schemas.openxmlformats.org/officeDocument/2006/relationships/font" Target="fonts/AlbertSans-bold.fntdata"/><Relationship Id="rId52" Type="http://schemas.openxmlformats.org/officeDocument/2006/relationships/font" Target="fonts/AlbertSans-regular.fntdata"/><Relationship Id="rId11" Type="http://schemas.openxmlformats.org/officeDocument/2006/relationships/slide" Target="slides/slide4.xml"/><Relationship Id="rId55" Type="http://schemas.openxmlformats.org/officeDocument/2006/relationships/font" Target="fonts/AlbertSans-boldItalic.fntdata"/><Relationship Id="rId10" Type="http://schemas.openxmlformats.org/officeDocument/2006/relationships/slide" Target="slides/slide3.xml"/><Relationship Id="rId54" Type="http://schemas.openxmlformats.org/officeDocument/2006/relationships/font" Target="fonts/AlbertSans-italic.fntdata"/><Relationship Id="rId13" Type="http://schemas.openxmlformats.org/officeDocument/2006/relationships/slide" Target="slides/slide6.xml"/><Relationship Id="rId57" Type="http://schemas.openxmlformats.org/officeDocument/2006/relationships/font" Target="fonts/Alexandria-bold.fntdata"/><Relationship Id="rId12" Type="http://schemas.openxmlformats.org/officeDocument/2006/relationships/slide" Target="slides/slide5.xml"/><Relationship Id="rId56" Type="http://schemas.openxmlformats.org/officeDocument/2006/relationships/font" Target="fonts/Alexandria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558abb5f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558abb5f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Project title: Designing for an active lifestyle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962678fa4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962678fa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962678fa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962678fa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962678fa41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2962678fa41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962678fa41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962678fa41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2603a1d824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2603a1d82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603a1d8247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603a1d8247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603a1d8247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2603a1d8247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603a1d8247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603a1d8247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603a1d8247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603a1d8247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603a1d8247_0_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2603a1d8247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572bee519d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2572bee519d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Team Members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2603a1d8247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2603a1d8247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2603a1d8247_0_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2603a1d8247_0_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603a1d8247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2603a1d8247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2962678fa41_0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2962678fa41_0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603a1d8247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603a1d8247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603a1d8247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603a1d8247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603a1d8247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2603a1d8247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603a1d8247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2603a1d8247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603a1d8247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2603a1d8247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2603a1d8247_0_5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2603a1d8247_0_5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919e37ea3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919e37ea3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2605298a6a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2605298a6a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605298a6ac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605298a6ac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2605298a6a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2605298a6a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603a1d8247_0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2603a1d8247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603a1d8247_0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2603a1d8247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603a1d8247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2603a1d8247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936888a8b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2936888a8b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8a48a7f2c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8a48a7f2c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572bee519d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572bee519d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Project title and team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Value Proposition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Problem/</a:t>
            </a:r>
            <a:r>
              <a:rPr lang="en"/>
              <a:t>solution</a:t>
            </a:r>
            <a:r>
              <a:rPr lang="en"/>
              <a:t> overview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2919e37ea3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2919e37ea3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2962678fa41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2962678fa41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919e37ea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919e37ea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962678fa41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962678fa41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715100" y="3068600"/>
            <a:ext cx="7713900" cy="15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hasCustomPrompt="1" type="title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3" type="title"/>
          </p:nvPr>
        </p:nvSpPr>
        <p:spPr>
          <a:xfrm>
            <a:off x="1070650" y="21035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4" type="subTitle"/>
          </p:nvPr>
        </p:nvSpPr>
        <p:spPr>
          <a:xfrm>
            <a:off x="1609075" y="2103524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5" type="title"/>
          </p:nvPr>
        </p:nvSpPr>
        <p:spPr>
          <a:xfrm>
            <a:off x="1070650" y="28397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6" type="subTitle"/>
          </p:nvPr>
        </p:nvSpPr>
        <p:spPr>
          <a:xfrm>
            <a:off x="1609075" y="28397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7" type="title"/>
          </p:nvPr>
        </p:nvSpPr>
        <p:spPr>
          <a:xfrm>
            <a:off x="1070650" y="35759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8" type="subTitle"/>
          </p:nvPr>
        </p:nvSpPr>
        <p:spPr>
          <a:xfrm>
            <a:off x="1609075" y="35759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hasCustomPrompt="1" idx="9" type="title"/>
          </p:nvPr>
        </p:nvSpPr>
        <p:spPr>
          <a:xfrm>
            <a:off x="4927449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13" type="subTitle"/>
          </p:nvPr>
        </p:nvSpPr>
        <p:spPr>
          <a:xfrm>
            <a:off x="5465950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14" type="title"/>
          </p:nvPr>
        </p:nvSpPr>
        <p:spPr>
          <a:xfrm>
            <a:off x="4927449" y="2103522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5" type="subTitle"/>
          </p:nvPr>
        </p:nvSpPr>
        <p:spPr>
          <a:xfrm>
            <a:off x="5465950" y="2103519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hasCustomPrompt="1" idx="16" type="title"/>
          </p:nvPr>
        </p:nvSpPr>
        <p:spPr>
          <a:xfrm>
            <a:off x="4927449" y="2839728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17" type="subTitle"/>
          </p:nvPr>
        </p:nvSpPr>
        <p:spPr>
          <a:xfrm>
            <a:off x="5465950" y="2839721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18" type="title"/>
          </p:nvPr>
        </p:nvSpPr>
        <p:spPr>
          <a:xfrm>
            <a:off x="4927449" y="35759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19" type="subTitle"/>
          </p:nvPr>
        </p:nvSpPr>
        <p:spPr>
          <a:xfrm>
            <a:off x="5465950" y="3575916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715100" y="1503175"/>
            <a:ext cx="5930100" cy="20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" name="Google Shape;76;p14"/>
          <p:cNvSpPr txBox="1"/>
          <p:nvPr>
            <p:ph idx="2" type="subTitle"/>
          </p:nvPr>
        </p:nvSpPr>
        <p:spPr>
          <a:xfrm>
            <a:off x="715100" y="39653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 flipH="1" rot="10800000">
            <a:off x="0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title"/>
          </p:nvPr>
        </p:nvSpPr>
        <p:spPr>
          <a:xfrm>
            <a:off x="715100" y="2259575"/>
            <a:ext cx="4276800" cy="231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572000" y="535000"/>
            <a:ext cx="3856500" cy="80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type="title"/>
          </p:nvPr>
        </p:nvSpPr>
        <p:spPr>
          <a:xfrm>
            <a:off x="715100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715100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43022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3022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title"/>
          </p:nvPr>
        </p:nvSpPr>
        <p:spPr>
          <a:xfrm>
            <a:off x="15454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5454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715100" y="20465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2" type="subTitle"/>
          </p:nvPr>
        </p:nvSpPr>
        <p:spPr>
          <a:xfrm>
            <a:off x="715100" y="32990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3" type="subTitle"/>
          </p:nvPr>
        </p:nvSpPr>
        <p:spPr>
          <a:xfrm>
            <a:off x="715100" y="16667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4" type="subTitle"/>
          </p:nvPr>
        </p:nvSpPr>
        <p:spPr>
          <a:xfrm>
            <a:off x="715100" y="29192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715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2" type="subTitle"/>
          </p:nvPr>
        </p:nvSpPr>
        <p:spPr>
          <a:xfrm>
            <a:off x="7151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3" type="subTitle"/>
          </p:nvPr>
        </p:nvSpPr>
        <p:spPr>
          <a:xfrm>
            <a:off x="3506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4" type="subTitle"/>
          </p:nvPr>
        </p:nvSpPr>
        <p:spPr>
          <a:xfrm>
            <a:off x="3506099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5" type="subTitle"/>
          </p:nvPr>
        </p:nvSpPr>
        <p:spPr>
          <a:xfrm>
            <a:off x="6297202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6" type="subTitle"/>
          </p:nvPr>
        </p:nvSpPr>
        <p:spPr>
          <a:xfrm>
            <a:off x="62972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-40" l="36283" r="-6" t="3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7151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7151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3" type="subTitle"/>
          </p:nvPr>
        </p:nvSpPr>
        <p:spPr>
          <a:xfrm>
            <a:off x="3506099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4" type="subTitle"/>
          </p:nvPr>
        </p:nvSpPr>
        <p:spPr>
          <a:xfrm>
            <a:off x="3506099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5" type="subTitle"/>
          </p:nvPr>
        </p:nvSpPr>
        <p:spPr>
          <a:xfrm>
            <a:off x="62972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6" type="subTitle"/>
          </p:nvPr>
        </p:nvSpPr>
        <p:spPr>
          <a:xfrm>
            <a:off x="62972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7151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2" type="subTitle"/>
          </p:nvPr>
        </p:nvSpPr>
        <p:spPr>
          <a:xfrm>
            <a:off x="7151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3" type="subTitle"/>
          </p:nvPr>
        </p:nvSpPr>
        <p:spPr>
          <a:xfrm>
            <a:off x="7151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4" type="subTitle"/>
          </p:nvPr>
        </p:nvSpPr>
        <p:spPr>
          <a:xfrm>
            <a:off x="7151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5" type="subTitle"/>
          </p:nvPr>
        </p:nvSpPr>
        <p:spPr>
          <a:xfrm>
            <a:off x="46483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6" type="subTitle"/>
          </p:nvPr>
        </p:nvSpPr>
        <p:spPr>
          <a:xfrm>
            <a:off x="46483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7" type="subTitle"/>
          </p:nvPr>
        </p:nvSpPr>
        <p:spPr>
          <a:xfrm>
            <a:off x="46483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8" type="subTitle"/>
          </p:nvPr>
        </p:nvSpPr>
        <p:spPr>
          <a:xfrm>
            <a:off x="46483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715100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2" type="subTitle"/>
          </p:nvPr>
        </p:nvSpPr>
        <p:spPr>
          <a:xfrm>
            <a:off x="715100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3" type="subTitle"/>
          </p:nvPr>
        </p:nvSpPr>
        <p:spPr>
          <a:xfrm>
            <a:off x="7151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35" name="Google Shape;135;p23"/>
          <p:cNvSpPr txBox="1"/>
          <p:nvPr>
            <p:ph idx="4" type="subTitle"/>
          </p:nvPr>
        </p:nvSpPr>
        <p:spPr>
          <a:xfrm>
            <a:off x="7151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5" type="subTitle"/>
          </p:nvPr>
        </p:nvSpPr>
        <p:spPr>
          <a:xfrm>
            <a:off x="3355799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6" type="subTitle"/>
          </p:nvPr>
        </p:nvSpPr>
        <p:spPr>
          <a:xfrm>
            <a:off x="3355799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7" type="subTitle"/>
          </p:nvPr>
        </p:nvSpPr>
        <p:spPr>
          <a:xfrm>
            <a:off x="33558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8" type="subTitle"/>
          </p:nvPr>
        </p:nvSpPr>
        <p:spPr>
          <a:xfrm>
            <a:off x="33558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9" type="subTitle"/>
          </p:nvPr>
        </p:nvSpPr>
        <p:spPr>
          <a:xfrm>
            <a:off x="5996501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3" type="subTitle"/>
          </p:nvPr>
        </p:nvSpPr>
        <p:spPr>
          <a:xfrm>
            <a:off x="5996501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4" type="subTitle"/>
          </p:nvPr>
        </p:nvSpPr>
        <p:spPr>
          <a:xfrm>
            <a:off x="5996503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5" type="subTitle"/>
          </p:nvPr>
        </p:nvSpPr>
        <p:spPr>
          <a:xfrm>
            <a:off x="5996503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>
            <p:ph hasCustomPrompt="1" type="title"/>
          </p:nvPr>
        </p:nvSpPr>
        <p:spPr>
          <a:xfrm>
            <a:off x="715100" y="9830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7" name="Google Shape;147;p24"/>
          <p:cNvSpPr txBox="1"/>
          <p:nvPr>
            <p:ph idx="1" type="subTitle"/>
          </p:nvPr>
        </p:nvSpPr>
        <p:spPr>
          <a:xfrm>
            <a:off x="715100" y="18587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hasCustomPrompt="1" idx="2" type="title"/>
          </p:nvPr>
        </p:nvSpPr>
        <p:spPr>
          <a:xfrm>
            <a:off x="715100" y="29216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9" name="Google Shape;149;p24"/>
          <p:cNvSpPr txBox="1"/>
          <p:nvPr>
            <p:ph idx="3" type="subTitle"/>
          </p:nvPr>
        </p:nvSpPr>
        <p:spPr>
          <a:xfrm>
            <a:off x="715100" y="37973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hasCustomPrompt="1" idx="2" type="title"/>
          </p:nvPr>
        </p:nvSpPr>
        <p:spPr>
          <a:xfrm>
            <a:off x="7151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/>
          <p:nvPr>
            <p:ph idx="1" type="subTitle"/>
          </p:nvPr>
        </p:nvSpPr>
        <p:spPr>
          <a:xfrm>
            <a:off x="7151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3" type="subTitle"/>
          </p:nvPr>
        </p:nvSpPr>
        <p:spPr>
          <a:xfrm>
            <a:off x="7151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4" type="subTitle"/>
          </p:nvPr>
        </p:nvSpPr>
        <p:spPr>
          <a:xfrm>
            <a:off x="46483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5" type="subTitle"/>
          </p:nvPr>
        </p:nvSpPr>
        <p:spPr>
          <a:xfrm>
            <a:off x="46483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hasCustomPrompt="1" idx="6" type="title"/>
          </p:nvPr>
        </p:nvSpPr>
        <p:spPr>
          <a:xfrm>
            <a:off x="46483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2">
            <a:alphaModFix/>
          </a:blip>
          <a:srcRect b="-11170" l="-6643" r="27548" t="-11183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>
            <p:ph type="ctrTitle"/>
          </p:nvPr>
        </p:nvSpPr>
        <p:spPr>
          <a:xfrm>
            <a:off x="715100" y="3330625"/>
            <a:ext cx="38568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2" name="Google Shape;172;p29"/>
          <p:cNvSpPr txBox="1"/>
          <p:nvPr>
            <p:ph idx="1" type="subTitle"/>
          </p:nvPr>
        </p:nvSpPr>
        <p:spPr>
          <a:xfrm>
            <a:off x="4571900" y="535000"/>
            <a:ext cx="26838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3" name="Google Shape;173;p29"/>
          <p:cNvSpPr txBox="1"/>
          <p:nvPr/>
        </p:nvSpPr>
        <p:spPr>
          <a:xfrm>
            <a:off x="4571863" y="2278000"/>
            <a:ext cx="2683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 flipH="1">
            <a:off x="-10680" y="-2437"/>
            <a:ext cx="33212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10680" y="-2437"/>
            <a:ext cx="9144080" cy="51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41635" l="174697" r="177064" t="-83399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15100" y="1636300"/>
            <a:ext cx="3856800" cy="18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4"/>
          <p:cNvSpPr/>
          <p:nvPr>
            <p:ph idx="2" type="pic"/>
          </p:nvPr>
        </p:nvSpPr>
        <p:spPr>
          <a:xfrm>
            <a:off x="5715175" y="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4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/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9" name="Google Shape;189;p34"/>
          <p:cNvSpPr txBox="1"/>
          <p:nvPr>
            <p:ph idx="1" type="subTitle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5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 rotWithShape="1">
          <a:blip r:embed="rId3">
            <a:alphaModFix/>
          </a:blip>
          <a:srcRect b="-40" l="36283" r="-6" t="3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4" name="Google Shape;194;p35"/>
          <p:cNvSpPr txBox="1"/>
          <p:nvPr>
            <p:ph hasCustomPrompt="1"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5" name="Google Shape;195;p35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6"/>
          <p:cNvPicPr preferRelativeResize="0"/>
          <p:nvPr/>
        </p:nvPicPr>
        <p:blipFill rotWithShape="1">
          <a:blip r:embed="rId2">
            <a:alphaModFix/>
          </a:blip>
          <a:srcRect b="41635" l="174697" r="177064" t="-83399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/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715100" y="1636300"/>
            <a:ext cx="3856800" cy="18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Google Shape;200;p36"/>
          <p:cNvSpPr/>
          <p:nvPr>
            <p:ph idx="2" type="pic"/>
          </p:nvPr>
        </p:nvSpPr>
        <p:spPr>
          <a:xfrm>
            <a:off x="5715175" y="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7"/>
          <p:cNvSpPr txBox="1"/>
          <p:nvPr>
            <p:ph idx="1" type="subTitle"/>
          </p:nvPr>
        </p:nvSpPr>
        <p:spPr>
          <a:xfrm>
            <a:off x="11897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2" type="subTitle"/>
          </p:nvPr>
        </p:nvSpPr>
        <p:spPr>
          <a:xfrm>
            <a:off x="50466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8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 rotWithShape="1">
          <a:blip r:embed="rId2">
            <a:alphaModFix/>
          </a:blip>
          <a:srcRect b="34585" l="130683" r="175247" t="-50527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/>
          <p:nvPr>
            <p:ph type="title"/>
          </p:nvPr>
        </p:nvSpPr>
        <p:spPr>
          <a:xfrm>
            <a:off x="715100" y="535000"/>
            <a:ext cx="3856800" cy="95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39"/>
          <p:cNvSpPr txBox="1"/>
          <p:nvPr>
            <p:ph idx="1" type="body"/>
          </p:nvPr>
        </p:nvSpPr>
        <p:spPr>
          <a:xfrm>
            <a:off x="715100" y="1641400"/>
            <a:ext cx="3856800" cy="72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39"/>
          <p:cNvSpPr/>
          <p:nvPr>
            <p:ph idx="2" type="pic"/>
          </p:nvPr>
        </p:nvSpPr>
        <p:spPr>
          <a:xfrm>
            <a:off x="5714900" y="-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 txBox="1"/>
          <p:nvPr>
            <p:ph type="title"/>
          </p:nvPr>
        </p:nvSpPr>
        <p:spPr>
          <a:xfrm>
            <a:off x="715100" y="535000"/>
            <a:ext cx="7713900" cy="23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1"/>
          <p:cNvSpPr txBox="1"/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0" name="Google Shape;220;p41"/>
          <p:cNvSpPr txBox="1"/>
          <p:nvPr>
            <p:ph idx="1" type="subTitle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1897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50466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2"/>
          <p:cNvSpPr txBox="1"/>
          <p:nvPr>
            <p:ph type="title"/>
          </p:nvPr>
        </p:nvSpPr>
        <p:spPr>
          <a:xfrm>
            <a:off x="715100" y="4059800"/>
            <a:ext cx="7713600" cy="548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3"/>
          <p:cNvSpPr txBox="1"/>
          <p:nvPr>
            <p:ph hasCustomPrompt="1" type="title"/>
          </p:nvPr>
        </p:nvSpPr>
        <p:spPr>
          <a:xfrm>
            <a:off x="715100" y="3068600"/>
            <a:ext cx="7713900" cy="15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8" name="Google Shape;228;p43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5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5"/>
          <p:cNvSpPr txBox="1"/>
          <p:nvPr>
            <p:ph hasCustomPrompt="1" type="title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45"/>
          <p:cNvSpPr txBox="1"/>
          <p:nvPr>
            <p:ph idx="1" type="subTitle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34" name="Google Shape;234;p45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5" name="Google Shape;235;p45"/>
          <p:cNvSpPr txBox="1"/>
          <p:nvPr>
            <p:ph hasCustomPrompt="1" idx="3" type="title"/>
          </p:nvPr>
        </p:nvSpPr>
        <p:spPr>
          <a:xfrm>
            <a:off x="1070650" y="21035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45"/>
          <p:cNvSpPr txBox="1"/>
          <p:nvPr>
            <p:ph idx="4" type="subTitle"/>
          </p:nvPr>
        </p:nvSpPr>
        <p:spPr>
          <a:xfrm>
            <a:off x="1609075" y="2103524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37" name="Google Shape;237;p45"/>
          <p:cNvSpPr txBox="1"/>
          <p:nvPr>
            <p:ph hasCustomPrompt="1" idx="5" type="title"/>
          </p:nvPr>
        </p:nvSpPr>
        <p:spPr>
          <a:xfrm>
            <a:off x="1070650" y="28397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8" name="Google Shape;238;p45"/>
          <p:cNvSpPr txBox="1"/>
          <p:nvPr>
            <p:ph idx="6" type="subTitle"/>
          </p:nvPr>
        </p:nvSpPr>
        <p:spPr>
          <a:xfrm>
            <a:off x="1609075" y="28397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39" name="Google Shape;239;p45"/>
          <p:cNvSpPr txBox="1"/>
          <p:nvPr>
            <p:ph hasCustomPrompt="1" idx="7" type="title"/>
          </p:nvPr>
        </p:nvSpPr>
        <p:spPr>
          <a:xfrm>
            <a:off x="1070650" y="35759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45"/>
          <p:cNvSpPr txBox="1"/>
          <p:nvPr>
            <p:ph idx="8" type="subTitle"/>
          </p:nvPr>
        </p:nvSpPr>
        <p:spPr>
          <a:xfrm>
            <a:off x="1609075" y="35759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41" name="Google Shape;241;p45"/>
          <p:cNvSpPr txBox="1"/>
          <p:nvPr>
            <p:ph hasCustomPrompt="1" idx="9" type="title"/>
          </p:nvPr>
        </p:nvSpPr>
        <p:spPr>
          <a:xfrm>
            <a:off x="4927449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2" name="Google Shape;242;p45"/>
          <p:cNvSpPr txBox="1"/>
          <p:nvPr>
            <p:ph idx="13" type="subTitle"/>
          </p:nvPr>
        </p:nvSpPr>
        <p:spPr>
          <a:xfrm>
            <a:off x="5465950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43" name="Google Shape;243;p45"/>
          <p:cNvSpPr txBox="1"/>
          <p:nvPr>
            <p:ph hasCustomPrompt="1" idx="14" type="title"/>
          </p:nvPr>
        </p:nvSpPr>
        <p:spPr>
          <a:xfrm>
            <a:off x="4927449" y="2103522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45"/>
          <p:cNvSpPr txBox="1"/>
          <p:nvPr>
            <p:ph idx="15" type="subTitle"/>
          </p:nvPr>
        </p:nvSpPr>
        <p:spPr>
          <a:xfrm>
            <a:off x="5465950" y="2103519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45" name="Google Shape;245;p45"/>
          <p:cNvSpPr txBox="1"/>
          <p:nvPr>
            <p:ph hasCustomPrompt="1" idx="16" type="title"/>
          </p:nvPr>
        </p:nvSpPr>
        <p:spPr>
          <a:xfrm>
            <a:off x="4927449" y="2839728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45"/>
          <p:cNvSpPr txBox="1"/>
          <p:nvPr>
            <p:ph idx="17" type="subTitle"/>
          </p:nvPr>
        </p:nvSpPr>
        <p:spPr>
          <a:xfrm>
            <a:off x="5465950" y="2839721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47" name="Google Shape;247;p45"/>
          <p:cNvSpPr txBox="1"/>
          <p:nvPr>
            <p:ph hasCustomPrompt="1" idx="18" type="title"/>
          </p:nvPr>
        </p:nvSpPr>
        <p:spPr>
          <a:xfrm>
            <a:off x="4927449" y="35759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8" name="Google Shape;248;p45"/>
          <p:cNvSpPr txBox="1"/>
          <p:nvPr>
            <p:ph idx="19" type="subTitle"/>
          </p:nvPr>
        </p:nvSpPr>
        <p:spPr>
          <a:xfrm>
            <a:off x="5465950" y="3575916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6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6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6"/>
          <p:cNvSpPr txBox="1"/>
          <p:nvPr>
            <p:ph idx="1" type="subTitle"/>
          </p:nvPr>
        </p:nvSpPr>
        <p:spPr>
          <a:xfrm>
            <a:off x="715100" y="1503175"/>
            <a:ext cx="5930100" cy="20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46"/>
          <p:cNvSpPr txBox="1"/>
          <p:nvPr>
            <p:ph idx="2" type="subTitle"/>
          </p:nvPr>
        </p:nvSpPr>
        <p:spPr>
          <a:xfrm>
            <a:off x="715100" y="39653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7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 flipH="1" rot="10800000">
            <a:off x="0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7"/>
          <p:cNvSpPr txBox="1"/>
          <p:nvPr>
            <p:ph type="title"/>
          </p:nvPr>
        </p:nvSpPr>
        <p:spPr>
          <a:xfrm>
            <a:off x="715100" y="2259575"/>
            <a:ext cx="4276800" cy="231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7" name="Google Shape;257;p47"/>
          <p:cNvSpPr txBox="1"/>
          <p:nvPr>
            <p:ph idx="1" type="body"/>
          </p:nvPr>
        </p:nvSpPr>
        <p:spPr>
          <a:xfrm>
            <a:off x="4572000" y="535000"/>
            <a:ext cx="3856500" cy="80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8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8"/>
          <p:cNvSpPr txBox="1"/>
          <p:nvPr>
            <p:ph type="title"/>
          </p:nvPr>
        </p:nvSpPr>
        <p:spPr>
          <a:xfrm>
            <a:off x="715100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p48"/>
          <p:cNvSpPr txBox="1"/>
          <p:nvPr>
            <p:ph idx="1" type="body"/>
          </p:nvPr>
        </p:nvSpPr>
        <p:spPr>
          <a:xfrm>
            <a:off x="715100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9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9"/>
          <p:cNvSpPr txBox="1"/>
          <p:nvPr>
            <p:ph type="title"/>
          </p:nvPr>
        </p:nvSpPr>
        <p:spPr>
          <a:xfrm>
            <a:off x="43022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5" name="Google Shape;265;p49"/>
          <p:cNvSpPr txBox="1"/>
          <p:nvPr>
            <p:ph idx="1" type="body"/>
          </p:nvPr>
        </p:nvSpPr>
        <p:spPr>
          <a:xfrm>
            <a:off x="43022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"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0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0"/>
          <p:cNvSpPr txBox="1"/>
          <p:nvPr>
            <p:ph type="title"/>
          </p:nvPr>
        </p:nvSpPr>
        <p:spPr>
          <a:xfrm>
            <a:off x="15454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9" name="Google Shape;269;p50"/>
          <p:cNvSpPr txBox="1"/>
          <p:nvPr>
            <p:ph idx="1" type="body"/>
          </p:nvPr>
        </p:nvSpPr>
        <p:spPr>
          <a:xfrm>
            <a:off x="15454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1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1"/>
          <p:cNvSpPr txBox="1"/>
          <p:nvPr>
            <p:ph idx="1" type="subTitle"/>
          </p:nvPr>
        </p:nvSpPr>
        <p:spPr>
          <a:xfrm>
            <a:off x="715100" y="20465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3" name="Google Shape;273;p5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4" name="Google Shape;274;p51"/>
          <p:cNvSpPr txBox="1"/>
          <p:nvPr>
            <p:ph idx="2" type="subTitle"/>
          </p:nvPr>
        </p:nvSpPr>
        <p:spPr>
          <a:xfrm>
            <a:off x="715100" y="32990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5" name="Google Shape;275;p51"/>
          <p:cNvSpPr txBox="1"/>
          <p:nvPr>
            <p:ph idx="3" type="subTitle"/>
          </p:nvPr>
        </p:nvSpPr>
        <p:spPr>
          <a:xfrm>
            <a:off x="715100" y="16667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76" name="Google Shape;276;p51"/>
          <p:cNvSpPr txBox="1"/>
          <p:nvPr>
            <p:ph idx="4" type="subTitle"/>
          </p:nvPr>
        </p:nvSpPr>
        <p:spPr>
          <a:xfrm>
            <a:off x="715100" y="29192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2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2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2"/>
          <p:cNvSpPr txBox="1"/>
          <p:nvPr>
            <p:ph idx="1" type="subTitle"/>
          </p:nvPr>
        </p:nvSpPr>
        <p:spPr>
          <a:xfrm>
            <a:off x="715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1" name="Google Shape;281;p52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2" name="Google Shape;282;p52"/>
          <p:cNvSpPr txBox="1"/>
          <p:nvPr>
            <p:ph idx="2" type="subTitle"/>
          </p:nvPr>
        </p:nvSpPr>
        <p:spPr>
          <a:xfrm>
            <a:off x="7151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83" name="Google Shape;283;p52"/>
          <p:cNvSpPr txBox="1"/>
          <p:nvPr>
            <p:ph idx="3" type="subTitle"/>
          </p:nvPr>
        </p:nvSpPr>
        <p:spPr>
          <a:xfrm>
            <a:off x="3506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4" name="Google Shape;284;p52"/>
          <p:cNvSpPr txBox="1"/>
          <p:nvPr>
            <p:ph idx="4" type="subTitle"/>
          </p:nvPr>
        </p:nvSpPr>
        <p:spPr>
          <a:xfrm>
            <a:off x="3506099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85" name="Google Shape;285;p52"/>
          <p:cNvSpPr txBox="1"/>
          <p:nvPr>
            <p:ph idx="5" type="subTitle"/>
          </p:nvPr>
        </p:nvSpPr>
        <p:spPr>
          <a:xfrm>
            <a:off x="6297202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6" name="Google Shape;286;p52"/>
          <p:cNvSpPr txBox="1"/>
          <p:nvPr>
            <p:ph idx="6" type="subTitle"/>
          </p:nvPr>
        </p:nvSpPr>
        <p:spPr>
          <a:xfrm>
            <a:off x="62972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3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3"/>
          <p:cNvSpPr txBox="1"/>
          <p:nvPr>
            <p:ph idx="1" type="subTitle"/>
          </p:nvPr>
        </p:nvSpPr>
        <p:spPr>
          <a:xfrm>
            <a:off x="7151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0" name="Google Shape;290;p5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53"/>
          <p:cNvSpPr txBox="1"/>
          <p:nvPr>
            <p:ph idx="2" type="subTitle"/>
          </p:nvPr>
        </p:nvSpPr>
        <p:spPr>
          <a:xfrm>
            <a:off x="7151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92" name="Google Shape;292;p53"/>
          <p:cNvSpPr txBox="1"/>
          <p:nvPr>
            <p:ph idx="3" type="subTitle"/>
          </p:nvPr>
        </p:nvSpPr>
        <p:spPr>
          <a:xfrm>
            <a:off x="3506099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3" name="Google Shape;293;p53"/>
          <p:cNvSpPr txBox="1"/>
          <p:nvPr>
            <p:ph idx="4" type="subTitle"/>
          </p:nvPr>
        </p:nvSpPr>
        <p:spPr>
          <a:xfrm>
            <a:off x="3506099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94" name="Google Shape;294;p53"/>
          <p:cNvSpPr txBox="1"/>
          <p:nvPr>
            <p:ph idx="5" type="subTitle"/>
          </p:nvPr>
        </p:nvSpPr>
        <p:spPr>
          <a:xfrm>
            <a:off x="62972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5" name="Google Shape;295;p53"/>
          <p:cNvSpPr txBox="1"/>
          <p:nvPr>
            <p:ph idx="6" type="subTitle"/>
          </p:nvPr>
        </p:nvSpPr>
        <p:spPr>
          <a:xfrm>
            <a:off x="62972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4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4"/>
          <p:cNvSpPr txBox="1"/>
          <p:nvPr>
            <p:ph idx="1" type="subTitle"/>
          </p:nvPr>
        </p:nvSpPr>
        <p:spPr>
          <a:xfrm>
            <a:off x="7151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9" name="Google Shape;299;p54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p54"/>
          <p:cNvSpPr txBox="1"/>
          <p:nvPr>
            <p:ph idx="2" type="subTitle"/>
          </p:nvPr>
        </p:nvSpPr>
        <p:spPr>
          <a:xfrm>
            <a:off x="7151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1" name="Google Shape;301;p54"/>
          <p:cNvSpPr txBox="1"/>
          <p:nvPr>
            <p:ph idx="3" type="subTitle"/>
          </p:nvPr>
        </p:nvSpPr>
        <p:spPr>
          <a:xfrm>
            <a:off x="7151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02" name="Google Shape;302;p54"/>
          <p:cNvSpPr txBox="1"/>
          <p:nvPr>
            <p:ph idx="4" type="subTitle"/>
          </p:nvPr>
        </p:nvSpPr>
        <p:spPr>
          <a:xfrm>
            <a:off x="7151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03" name="Google Shape;303;p54"/>
          <p:cNvSpPr txBox="1"/>
          <p:nvPr>
            <p:ph idx="5" type="subTitle"/>
          </p:nvPr>
        </p:nvSpPr>
        <p:spPr>
          <a:xfrm>
            <a:off x="46483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4" name="Google Shape;304;p54"/>
          <p:cNvSpPr txBox="1"/>
          <p:nvPr>
            <p:ph idx="6" type="subTitle"/>
          </p:nvPr>
        </p:nvSpPr>
        <p:spPr>
          <a:xfrm>
            <a:off x="46483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5" name="Google Shape;305;p54"/>
          <p:cNvSpPr txBox="1"/>
          <p:nvPr>
            <p:ph idx="7" type="subTitle"/>
          </p:nvPr>
        </p:nvSpPr>
        <p:spPr>
          <a:xfrm>
            <a:off x="46483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06" name="Google Shape;306;p54"/>
          <p:cNvSpPr txBox="1"/>
          <p:nvPr>
            <p:ph idx="8" type="subTitle"/>
          </p:nvPr>
        </p:nvSpPr>
        <p:spPr>
          <a:xfrm>
            <a:off x="46483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/>
          <p:nvPr>
            <p:ph idx="1" type="subTitle"/>
          </p:nvPr>
        </p:nvSpPr>
        <p:spPr>
          <a:xfrm>
            <a:off x="715100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9" name="Google Shape;309;p5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0" name="Google Shape;310;p55"/>
          <p:cNvSpPr txBox="1"/>
          <p:nvPr>
            <p:ph idx="2" type="subTitle"/>
          </p:nvPr>
        </p:nvSpPr>
        <p:spPr>
          <a:xfrm>
            <a:off x="715100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1" name="Google Shape;311;p55"/>
          <p:cNvSpPr txBox="1"/>
          <p:nvPr>
            <p:ph idx="3" type="subTitle"/>
          </p:nvPr>
        </p:nvSpPr>
        <p:spPr>
          <a:xfrm>
            <a:off x="7151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12" name="Google Shape;312;p55"/>
          <p:cNvSpPr txBox="1"/>
          <p:nvPr>
            <p:ph idx="4" type="subTitle"/>
          </p:nvPr>
        </p:nvSpPr>
        <p:spPr>
          <a:xfrm>
            <a:off x="7151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13" name="Google Shape;313;p55"/>
          <p:cNvSpPr txBox="1"/>
          <p:nvPr>
            <p:ph idx="5" type="subTitle"/>
          </p:nvPr>
        </p:nvSpPr>
        <p:spPr>
          <a:xfrm>
            <a:off x="3355799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4" name="Google Shape;314;p55"/>
          <p:cNvSpPr txBox="1"/>
          <p:nvPr>
            <p:ph idx="6" type="subTitle"/>
          </p:nvPr>
        </p:nvSpPr>
        <p:spPr>
          <a:xfrm>
            <a:off x="3355799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5" name="Google Shape;315;p55"/>
          <p:cNvSpPr txBox="1"/>
          <p:nvPr>
            <p:ph idx="7" type="subTitle"/>
          </p:nvPr>
        </p:nvSpPr>
        <p:spPr>
          <a:xfrm>
            <a:off x="33558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16" name="Google Shape;316;p55"/>
          <p:cNvSpPr txBox="1"/>
          <p:nvPr>
            <p:ph idx="8" type="subTitle"/>
          </p:nvPr>
        </p:nvSpPr>
        <p:spPr>
          <a:xfrm>
            <a:off x="33558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17" name="Google Shape;317;p55"/>
          <p:cNvSpPr txBox="1"/>
          <p:nvPr>
            <p:ph idx="9" type="subTitle"/>
          </p:nvPr>
        </p:nvSpPr>
        <p:spPr>
          <a:xfrm>
            <a:off x="5996501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8" name="Google Shape;318;p55"/>
          <p:cNvSpPr txBox="1"/>
          <p:nvPr>
            <p:ph idx="13" type="subTitle"/>
          </p:nvPr>
        </p:nvSpPr>
        <p:spPr>
          <a:xfrm>
            <a:off x="5996501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9" name="Google Shape;319;p55"/>
          <p:cNvSpPr txBox="1"/>
          <p:nvPr>
            <p:ph idx="14" type="subTitle"/>
          </p:nvPr>
        </p:nvSpPr>
        <p:spPr>
          <a:xfrm>
            <a:off x="5996503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20" name="Google Shape;320;p55"/>
          <p:cNvSpPr txBox="1"/>
          <p:nvPr>
            <p:ph idx="15" type="subTitle"/>
          </p:nvPr>
        </p:nvSpPr>
        <p:spPr>
          <a:xfrm>
            <a:off x="5996503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6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6"/>
          <p:cNvSpPr txBox="1"/>
          <p:nvPr>
            <p:ph hasCustomPrompt="1" type="title"/>
          </p:nvPr>
        </p:nvSpPr>
        <p:spPr>
          <a:xfrm>
            <a:off x="715100" y="9830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4" name="Google Shape;324;p56"/>
          <p:cNvSpPr txBox="1"/>
          <p:nvPr>
            <p:ph idx="1" type="subTitle"/>
          </p:nvPr>
        </p:nvSpPr>
        <p:spPr>
          <a:xfrm>
            <a:off x="715100" y="18587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25" name="Google Shape;325;p56"/>
          <p:cNvSpPr txBox="1"/>
          <p:nvPr>
            <p:ph hasCustomPrompt="1" idx="2" type="title"/>
          </p:nvPr>
        </p:nvSpPr>
        <p:spPr>
          <a:xfrm>
            <a:off x="715100" y="29216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6" name="Google Shape;326;p56"/>
          <p:cNvSpPr txBox="1"/>
          <p:nvPr>
            <p:ph idx="3" type="subTitle"/>
          </p:nvPr>
        </p:nvSpPr>
        <p:spPr>
          <a:xfrm>
            <a:off x="715100" y="37973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7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0" name="Google Shape;330;p57"/>
          <p:cNvSpPr txBox="1"/>
          <p:nvPr>
            <p:ph hasCustomPrompt="1" idx="2" type="title"/>
          </p:nvPr>
        </p:nvSpPr>
        <p:spPr>
          <a:xfrm>
            <a:off x="7151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1" name="Google Shape;331;p57"/>
          <p:cNvSpPr txBox="1"/>
          <p:nvPr>
            <p:ph idx="1" type="subTitle"/>
          </p:nvPr>
        </p:nvSpPr>
        <p:spPr>
          <a:xfrm>
            <a:off x="7151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2" name="Google Shape;332;p57"/>
          <p:cNvSpPr txBox="1"/>
          <p:nvPr>
            <p:ph idx="3" type="subTitle"/>
          </p:nvPr>
        </p:nvSpPr>
        <p:spPr>
          <a:xfrm>
            <a:off x="7151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33" name="Google Shape;333;p57"/>
          <p:cNvSpPr txBox="1"/>
          <p:nvPr>
            <p:ph idx="4" type="subTitle"/>
          </p:nvPr>
        </p:nvSpPr>
        <p:spPr>
          <a:xfrm>
            <a:off x="46483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4" name="Google Shape;334;p57"/>
          <p:cNvSpPr txBox="1"/>
          <p:nvPr>
            <p:ph idx="5" type="subTitle"/>
          </p:nvPr>
        </p:nvSpPr>
        <p:spPr>
          <a:xfrm>
            <a:off x="46483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35" name="Google Shape;335;p57"/>
          <p:cNvSpPr txBox="1"/>
          <p:nvPr>
            <p:ph hasCustomPrompt="1" idx="6" type="title"/>
          </p:nvPr>
        </p:nvSpPr>
        <p:spPr>
          <a:xfrm>
            <a:off x="46483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9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9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60"/>
          <p:cNvPicPr preferRelativeResize="0"/>
          <p:nvPr/>
        </p:nvPicPr>
        <p:blipFill rotWithShape="1">
          <a:blip r:embed="rId2">
            <a:alphaModFix/>
          </a:blip>
          <a:srcRect b="-11170" l="-6643" r="27548" t="-11183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1"/>
          <p:cNvSpPr txBox="1"/>
          <p:nvPr>
            <p:ph type="ctrTitle"/>
          </p:nvPr>
        </p:nvSpPr>
        <p:spPr>
          <a:xfrm>
            <a:off x="715100" y="3330625"/>
            <a:ext cx="38568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9" name="Google Shape;349;p61"/>
          <p:cNvSpPr txBox="1"/>
          <p:nvPr>
            <p:ph idx="1" type="subTitle"/>
          </p:nvPr>
        </p:nvSpPr>
        <p:spPr>
          <a:xfrm>
            <a:off x="4571900" y="535000"/>
            <a:ext cx="26838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0" name="Google Shape;350;p61"/>
          <p:cNvSpPr txBox="1"/>
          <p:nvPr/>
        </p:nvSpPr>
        <p:spPr>
          <a:xfrm>
            <a:off x="4571863" y="2278000"/>
            <a:ext cx="2683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34585" l="130683" r="175247" t="-50527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715100" y="535000"/>
            <a:ext cx="3856800" cy="95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715100" y="1641400"/>
            <a:ext cx="3856800" cy="72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5714900" y="-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2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 flipH="1">
            <a:off x="-10682" y="-2437"/>
            <a:ext cx="33212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2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10680" y="-2437"/>
            <a:ext cx="9144080" cy="51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6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6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4"/>
          <p:cNvSpPr txBox="1"/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6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66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6"/>
          <p:cNvSpPr txBox="1"/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6" name="Google Shape;366;p66"/>
          <p:cNvSpPr txBox="1"/>
          <p:nvPr>
            <p:ph idx="1" type="subTitle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67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7"/>
          <p:cNvPicPr preferRelativeResize="0"/>
          <p:nvPr/>
        </p:nvPicPr>
        <p:blipFill rotWithShape="1">
          <a:blip r:embed="rId3">
            <a:alphaModFix/>
          </a:blip>
          <a:srcRect b="-40" l="36283" r="-6" t="3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7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1" name="Google Shape;371;p67"/>
          <p:cNvSpPr txBox="1"/>
          <p:nvPr>
            <p:ph hasCustomPrompt="1"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67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68"/>
          <p:cNvPicPr preferRelativeResize="0"/>
          <p:nvPr/>
        </p:nvPicPr>
        <p:blipFill rotWithShape="1">
          <a:blip r:embed="rId2">
            <a:alphaModFix/>
          </a:blip>
          <a:srcRect b="41635" l="174697" r="177064" t="-83399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8"/>
          <p:cNvSpPr txBox="1"/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6" name="Google Shape;376;p68"/>
          <p:cNvSpPr txBox="1"/>
          <p:nvPr>
            <p:ph idx="1" type="body"/>
          </p:nvPr>
        </p:nvSpPr>
        <p:spPr>
          <a:xfrm>
            <a:off x="715100" y="1636300"/>
            <a:ext cx="3856800" cy="18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7" name="Google Shape;377;p68"/>
          <p:cNvSpPr/>
          <p:nvPr>
            <p:ph idx="2" type="pic"/>
          </p:nvPr>
        </p:nvSpPr>
        <p:spPr>
          <a:xfrm>
            <a:off x="5715175" y="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9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9"/>
          <p:cNvSpPr txBox="1"/>
          <p:nvPr>
            <p:ph idx="1" type="subTitle"/>
          </p:nvPr>
        </p:nvSpPr>
        <p:spPr>
          <a:xfrm>
            <a:off x="11897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1" name="Google Shape;381;p6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2" name="Google Shape;382;p69"/>
          <p:cNvSpPr txBox="1"/>
          <p:nvPr>
            <p:ph idx="2" type="subTitle"/>
          </p:nvPr>
        </p:nvSpPr>
        <p:spPr>
          <a:xfrm>
            <a:off x="50466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70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7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71"/>
          <p:cNvPicPr preferRelativeResize="0"/>
          <p:nvPr/>
        </p:nvPicPr>
        <p:blipFill rotWithShape="1">
          <a:blip r:embed="rId2">
            <a:alphaModFix/>
          </a:blip>
          <a:srcRect b="34585" l="130683" r="175247" t="-50527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71"/>
          <p:cNvSpPr txBox="1"/>
          <p:nvPr>
            <p:ph type="title"/>
          </p:nvPr>
        </p:nvSpPr>
        <p:spPr>
          <a:xfrm>
            <a:off x="715100" y="535000"/>
            <a:ext cx="3856800" cy="95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9" name="Google Shape;389;p71"/>
          <p:cNvSpPr txBox="1"/>
          <p:nvPr>
            <p:ph idx="1" type="body"/>
          </p:nvPr>
        </p:nvSpPr>
        <p:spPr>
          <a:xfrm>
            <a:off x="715100" y="1641400"/>
            <a:ext cx="3856800" cy="72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0" name="Google Shape;390;p71"/>
          <p:cNvSpPr/>
          <p:nvPr>
            <p:ph idx="2" type="pic"/>
          </p:nvPr>
        </p:nvSpPr>
        <p:spPr>
          <a:xfrm>
            <a:off x="5714900" y="-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72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72"/>
          <p:cNvSpPr txBox="1"/>
          <p:nvPr>
            <p:ph type="title"/>
          </p:nvPr>
        </p:nvSpPr>
        <p:spPr>
          <a:xfrm>
            <a:off x="715100" y="535000"/>
            <a:ext cx="7713900" cy="23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715100" y="535000"/>
            <a:ext cx="7713900" cy="23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73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73"/>
          <p:cNvSpPr txBox="1"/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7" name="Google Shape;397;p73"/>
          <p:cNvSpPr txBox="1"/>
          <p:nvPr>
            <p:ph idx="1" type="subTitle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74"/>
          <p:cNvSpPr txBox="1"/>
          <p:nvPr>
            <p:ph type="title"/>
          </p:nvPr>
        </p:nvSpPr>
        <p:spPr>
          <a:xfrm>
            <a:off x="715100" y="4059800"/>
            <a:ext cx="7713600" cy="548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75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75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75"/>
          <p:cNvSpPr txBox="1"/>
          <p:nvPr>
            <p:ph hasCustomPrompt="1" type="title"/>
          </p:nvPr>
        </p:nvSpPr>
        <p:spPr>
          <a:xfrm>
            <a:off x="715100" y="3068600"/>
            <a:ext cx="7713900" cy="15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05" name="Google Shape;405;p75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lt1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7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7"/>
          <p:cNvSpPr txBox="1"/>
          <p:nvPr>
            <p:ph hasCustomPrompt="1" type="title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0" name="Google Shape;410;p77"/>
          <p:cNvSpPr txBox="1"/>
          <p:nvPr>
            <p:ph idx="1" type="subTitle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11" name="Google Shape;411;p77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2" name="Google Shape;412;p77"/>
          <p:cNvSpPr txBox="1"/>
          <p:nvPr>
            <p:ph hasCustomPrompt="1" idx="3" type="title"/>
          </p:nvPr>
        </p:nvSpPr>
        <p:spPr>
          <a:xfrm>
            <a:off x="1070650" y="21035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3" name="Google Shape;413;p77"/>
          <p:cNvSpPr txBox="1"/>
          <p:nvPr>
            <p:ph idx="4" type="subTitle"/>
          </p:nvPr>
        </p:nvSpPr>
        <p:spPr>
          <a:xfrm>
            <a:off x="1609075" y="2103524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14" name="Google Shape;414;p77"/>
          <p:cNvSpPr txBox="1"/>
          <p:nvPr>
            <p:ph hasCustomPrompt="1" idx="5" type="title"/>
          </p:nvPr>
        </p:nvSpPr>
        <p:spPr>
          <a:xfrm>
            <a:off x="1070650" y="28397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5" name="Google Shape;415;p77"/>
          <p:cNvSpPr txBox="1"/>
          <p:nvPr>
            <p:ph idx="6" type="subTitle"/>
          </p:nvPr>
        </p:nvSpPr>
        <p:spPr>
          <a:xfrm>
            <a:off x="1609075" y="28397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16" name="Google Shape;416;p77"/>
          <p:cNvSpPr txBox="1"/>
          <p:nvPr>
            <p:ph hasCustomPrompt="1" idx="7" type="title"/>
          </p:nvPr>
        </p:nvSpPr>
        <p:spPr>
          <a:xfrm>
            <a:off x="1070650" y="35759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7" name="Google Shape;417;p77"/>
          <p:cNvSpPr txBox="1"/>
          <p:nvPr>
            <p:ph idx="8" type="subTitle"/>
          </p:nvPr>
        </p:nvSpPr>
        <p:spPr>
          <a:xfrm>
            <a:off x="1609075" y="35759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18" name="Google Shape;418;p77"/>
          <p:cNvSpPr txBox="1"/>
          <p:nvPr>
            <p:ph hasCustomPrompt="1" idx="9" type="title"/>
          </p:nvPr>
        </p:nvSpPr>
        <p:spPr>
          <a:xfrm>
            <a:off x="4927449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19" name="Google Shape;419;p77"/>
          <p:cNvSpPr txBox="1"/>
          <p:nvPr>
            <p:ph idx="13" type="subTitle"/>
          </p:nvPr>
        </p:nvSpPr>
        <p:spPr>
          <a:xfrm>
            <a:off x="5465950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20" name="Google Shape;420;p77"/>
          <p:cNvSpPr txBox="1"/>
          <p:nvPr>
            <p:ph hasCustomPrompt="1" idx="14" type="title"/>
          </p:nvPr>
        </p:nvSpPr>
        <p:spPr>
          <a:xfrm>
            <a:off x="4927449" y="2103522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1" name="Google Shape;421;p77"/>
          <p:cNvSpPr txBox="1"/>
          <p:nvPr>
            <p:ph idx="15" type="subTitle"/>
          </p:nvPr>
        </p:nvSpPr>
        <p:spPr>
          <a:xfrm>
            <a:off x="5465950" y="2103519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22" name="Google Shape;422;p77"/>
          <p:cNvSpPr txBox="1"/>
          <p:nvPr>
            <p:ph hasCustomPrompt="1" idx="16" type="title"/>
          </p:nvPr>
        </p:nvSpPr>
        <p:spPr>
          <a:xfrm>
            <a:off x="4927449" y="2839728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3" name="Google Shape;423;p77"/>
          <p:cNvSpPr txBox="1"/>
          <p:nvPr>
            <p:ph idx="17" type="subTitle"/>
          </p:nvPr>
        </p:nvSpPr>
        <p:spPr>
          <a:xfrm>
            <a:off x="5465950" y="2839721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24" name="Google Shape;424;p77"/>
          <p:cNvSpPr txBox="1"/>
          <p:nvPr>
            <p:ph hasCustomPrompt="1" idx="18" type="title"/>
          </p:nvPr>
        </p:nvSpPr>
        <p:spPr>
          <a:xfrm>
            <a:off x="4927449" y="35759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25" name="Google Shape;425;p77"/>
          <p:cNvSpPr txBox="1"/>
          <p:nvPr>
            <p:ph idx="19" type="subTitle"/>
          </p:nvPr>
        </p:nvSpPr>
        <p:spPr>
          <a:xfrm>
            <a:off x="5465950" y="3575916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1"/>
        </a:solid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78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78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8"/>
          <p:cNvSpPr txBox="1"/>
          <p:nvPr>
            <p:ph idx="1" type="subTitle"/>
          </p:nvPr>
        </p:nvSpPr>
        <p:spPr>
          <a:xfrm>
            <a:off x="715100" y="1503175"/>
            <a:ext cx="5930100" cy="20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430" name="Google Shape;430;p78"/>
          <p:cNvSpPr txBox="1"/>
          <p:nvPr>
            <p:ph idx="2" type="subTitle"/>
          </p:nvPr>
        </p:nvSpPr>
        <p:spPr>
          <a:xfrm>
            <a:off x="715100" y="39653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lt1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79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 flipH="1" rot="10800000">
            <a:off x="0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79"/>
          <p:cNvSpPr txBox="1"/>
          <p:nvPr>
            <p:ph type="title"/>
          </p:nvPr>
        </p:nvSpPr>
        <p:spPr>
          <a:xfrm>
            <a:off x="715100" y="2259575"/>
            <a:ext cx="4276800" cy="231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4" name="Google Shape;434;p79"/>
          <p:cNvSpPr txBox="1"/>
          <p:nvPr>
            <p:ph idx="1" type="body"/>
          </p:nvPr>
        </p:nvSpPr>
        <p:spPr>
          <a:xfrm>
            <a:off x="4572000" y="535000"/>
            <a:ext cx="3856500" cy="80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bg>
      <p:bgPr>
        <a:solidFill>
          <a:schemeClr val="lt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80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80"/>
          <p:cNvSpPr txBox="1"/>
          <p:nvPr>
            <p:ph type="title"/>
          </p:nvPr>
        </p:nvSpPr>
        <p:spPr>
          <a:xfrm>
            <a:off x="715100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8" name="Google Shape;438;p80"/>
          <p:cNvSpPr txBox="1"/>
          <p:nvPr>
            <p:ph idx="1" type="body"/>
          </p:nvPr>
        </p:nvSpPr>
        <p:spPr>
          <a:xfrm>
            <a:off x="715100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bg>
      <p:bgPr>
        <a:solidFill>
          <a:schemeClr val="lt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81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81"/>
          <p:cNvSpPr txBox="1"/>
          <p:nvPr>
            <p:ph type="title"/>
          </p:nvPr>
        </p:nvSpPr>
        <p:spPr>
          <a:xfrm>
            <a:off x="43022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2" name="Google Shape;442;p81"/>
          <p:cNvSpPr txBox="1"/>
          <p:nvPr>
            <p:ph idx="1" type="body"/>
          </p:nvPr>
        </p:nvSpPr>
        <p:spPr>
          <a:xfrm>
            <a:off x="43022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"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82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82"/>
          <p:cNvSpPr txBox="1"/>
          <p:nvPr>
            <p:ph type="title"/>
          </p:nvPr>
        </p:nvSpPr>
        <p:spPr>
          <a:xfrm>
            <a:off x="15454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6" name="Google Shape;446;p82"/>
          <p:cNvSpPr txBox="1"/>
          <p:nvPr>
            <p:ph idx="1" type="body"/>
          </p:nvPr>
        </p:nvSpPr>
        <p:spPr>
          <a:xfrm>
            <a:off x="15454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/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83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83"/>
          <p:cNvSpPr txBox="1"/>
          <p:nvPr>
            <p:ph idx="1" type="subTitle"/>
          </p:nvPr>
        </p:nvSpPr>
        <p:spPr>
          <a:xfrm>
            <a:off x="715100" y="20465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0" name="Google Shape;450;p8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1" name="Google Shape;451;p83"/>
          <p:cNvSpPr txBox="1"/>
          <p:nvPr>
            <p:ph idx="2" type="subTitle"/>
          </p:nvPr>
        </p:nvSpPr>
        <p:spPr>
          <a:xfrm>
            <a:off x="715100" y="32990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2" name="Google Shape;452;p83"/>
          <p:cNvSpPr txBox="1"/>
          <p:nvPr>
            <p:ph idx="3" type="subTitle"/>
          </p:nvPr>
        </p:nvSpPr>
        <p:spPr>
          <a:xfrm>
            <a:off x="715100" y="16667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53" name="Google Shape;453;p83"/>
          <p:cNvSpPr txBox="1"/>
          <p:nvPr>
            <p:ph idx="4" type="subTitle"/>
          </p:nvPr>
        </p:nvSpPr>
        <p:spPr>
          <a:xfrm>
            <a:off x="715100" y="29192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solidFill>
          <a:schemeClr val="lt1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84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84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84"/>
          <p:cNvSpPr txBox="1"/>
          <p:nvPr>
            <p:ph idx="1" type="subTitle"/>
          </p:nvPr>
        </p:nvSpPr>
        <p:spPr>
          <a:xfrm>
            <a:off x="715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8" name="Google Shape;458;p84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9" name="Google Shape;459;p84"/>
          <p:cNvSpPr txBox="1"/>
          <p:nvPr>
            <p:ph idx="2" type="subTitle"/>
          </p:nvPr>
        </p:nvSpPr>
        <p:spPr>
          <a:xfrm>
            <a:off x="7151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60" name="Google Shape;460;p84"/>
          <p:cNvSpPr txBox="1"/>
          <p:nvPr>
            <p:ph idx="3" type="subTitle"/>
          </p:nvPr>
        </p:nvSpPr>
        <p:spPr>
          <a:xfrm>
            <a:off x="3506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1" name="Google Shape;461;p84"/>
          <p:cNvSpPr txBox="1"/>
          <p:nvPr>
            <p:ph idx="4" type="subTitle"/>
          </p:nvPr>
        </p:nvSpPr>
        <p:spPr>
          <a:xfrm>
            <a:off x="3506099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62" name="Google Shape;462;p84"/>
          <p:cNvSpPr txBox="1"/>
          <p:nvPr>
            <p:ph idx="5" type="subTitle"/>
          </p:nvPr>
        </p:nvSpPr>
        <p:spPr>
          <a:xfrm>
            <a:off x="6297202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3" name="Google Shape;463;p84"/>
          <p:cNvSpPr txBox="1"/>
          <p:nvPr>
            <p:ph idx="6" type="subTitle"/>
          </p:nvPr>
        </p:nvSpPr>
        <p:spPr>
          <a:xfrm>
            <a:off x="62972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solidFill>
          <a:schemeClr val="lt1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85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85"/>
          <p:cNvSpPr txBox="1"/>
          <p:nvPr>
            <p:ph idx="1" type="subTitle"/>
          </p:nvPr>
        </p:nvSpPr>
        <p:spPr>
          <a:xfrm>
            <a:off x="7151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7" name="Google Shape;467;p8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8" name="Google Shape;468;p85"/>
          <p:cNvSpPr txBox="1"/>
          <p:nvPr>
            <p:ph idx="2" type="subTitle"/>
          </p:nvPr>
        </p:nvSpPr>
        <p:spPr>
          <a:xfrm>
            <a:off x="7151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69" name="Google Shape;469;p85"/>
          <p:cNvSpPr txBox="1"/>
          <p:nvPr>
            <p:ph idx="3" type="subTitle"/>
          </p:nvPr>
        </p:nvSpPr>
        <p:spPr>
          <a:xfrm>
            <a:off x="3506099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70" name="Google Shape;470;p85"/>
          <p:cNvSpPr txBox="1"/>
          <p:nvPr>
            <p:ph idx="4" type="subTitle"/>
          </p:nvPr>
        </p:nvSpPr>
        <p:spPr>
          <a:xfrm>
            <a:off x="3506099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71" name="Google Shape;471;p85"/>
          <p:cNvSpPr txBox="1"/>
          <p:nvPr>
            <p:ph idx="5" type="subTitle"/>
          </p:nvPr>
        </p:nvSpPr>
        <p:spPr>
          <a:xfrm>
            <a:off x="62972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72" name="Google Shape;472;p85"/>
          <p:cNvSpPr txBox="1"/>
          <p:nvPr>
            <p:ph idx="6" type="subTitle"/>
          </p:nvPr>
        </p:nvSpPr>
        <p:spPr>
          <a:xfrm>
            <a:off x="62972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86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86"/>
          <p:cNvSpPr txBox="1"/>
          <p:nvPr>
            <p:ph idx="1" type="subTitle"/>
          </p:nvPr>
        </p:nvSpPr>
        <p:spPr>
          <a:xfrm>
            <a:off x="7151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76" name="Google Shape;476;p8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7" name="Google Shape;477;p86"/>
          <p:cNvSpPr txBox="1"/>
          <p:nvPr>
            <p:ph idx="2" type="subTitle"/>
          </p:nvPr>
        </p:nvSpPr>
        <p:spPr>
          <a:xfrm>
            <a:off x="7151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78" name="Google Shape;478;p86"/>
          <p:cNvSpPr txBox="1"/>
          <p:nvPr>
            <p:ph idx="3" type="subTitle"/>
          </p:nvPr>
        </p:nvSpPr>
        <p:spPr>
          <a:xfrm>
            <a:off x="7151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79" name="Google Shape;479;p86"/>
          <p:cNvSpPr txBox="1"/>
          <p:nvPr>
            <p:ph idx="4" type="subTitle"/>
          </p:nvPr>
        </p:nvSpPr>
        <p:spPr>
          <a:xfrm>
            <a:off x="7151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80" name="Google Shape;480;p86"/>
          <p:cNvSpPr txBox="1"/>
          <p:nvPr>
            <p:ph idx="5" type="subTitle"/>
          </p:nvPr>
        </p:nvSpPr>
        <p:spPr>
          <a:xfrm>
            <a:off x="46483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1" name="Google Shape;481;p86"/>
          <p:cNvSpPr txBox="1"/>
          <p:nvPr>
            <p:ph idx="6" type="subTitle"/>
          </p:nvPr>
        </p:nvSpPr>
        <p:spPr>
          <a:xfrm>
            <a:off x="46483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2" name="Google Shape;482;p86"/>
          <p:cNvSpPr txBox="1"/>
          <p:nvPr>
            <p:ph idx="7" type="subTitle"/>
          </p:nvPr>
        </p:nvSpPr>
        <p:spPr>
          <a:xfrm>
            <a:off x="46483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83" name="Google Shape;483;p86"/>
          <p:cNvSpPr txBox="1"/>
          <p:nvPr>
            <p:ph idx="8" type="subTitle"/>
          </p:nvPr>
        </p:nvSpPr>
        <p:spPr>
          <a:xfrm>
            <a:off x="46483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solidFill>
          <a:schemeClr val="lt1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7"/>
          <p:cNvSpPr txBox="1"/>
          <p:nvPr>
            <p:ph idx="1" type="subTitle"/>
          </p:nvPr>
        </p:nvSpPr>
        <p:spPr>
          <a:xfrm>
            <a:off x="715100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6" name="Google Shape;486;p8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7" name="Google Shape;487;p87"/>
          <p:cNvSpPr txBox="1"/>
          <p:nvPr>
            <p:ph idx="2" type="subTitle"/>
          </p:nvPr>
        </p:nvSpPr>
        <p:spPr>
          <a:xfrm>
            <a:off x="715100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8" name="Google Shape;488;p87"/>
          <p:cNvSpPr txBox="1"/>
          <p:nvPr>
            <p:ph idx="3" type="subTitle"/>
          </p:nvPr>
        </p:nvSpPr>
        <p:spPr>
          <a:xfrm>
            <a:off x="7151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89" name="Google Shape;489;p87"/>
          <p:cNvSpPr txBox="1"/>
          <p:nvPr>
            <p:ph idx="4" type="subTitle"/>
          </p:nvPr>
        </p:nvSpPr>
        <p:spPr>
          <a:xfrm>
            <a:off x="7151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90" name="Google Shape;490;p87"/>
          <p:cNvSpPr txBox="1"/>
          <p:nvPr>
            <p:ph idx="5" type="subTitle"/>
          </p:nvPr>
        </p:nvSpPr>
        <p:spPr>
          <a:xfrm>
            <a:off x="3355799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1" name="Google Shape;491;p87"/>
          <p:cNvSpPr txBox="1"/>
          <p:nvPr>
            <p:ph idx="6" type="subTitle"/>
          </p:nvPr>
        </p:nvSpPr>
        <p:spPr>
          <a:xfrm>
            <a:off x="3355799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2" name="Google Shape;492;p87"/>
          <p:cNvSpPr txBox="1"/>
          <p:nvPr>
            <p:ph idx="7" type="subTitle"/>
          </p:nvPr>
        </p:nvSpPr>
        <p:spPr>
          <a:xfrm>
            <a:off x="33558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93" name="Google Shape;493;p87"/>
          <p:cNvSpPr txBox="1"/>
          <p:nvPr>
            <p:ph idx="8" type="subTitle"/>
          </p:nvPr>
        </p:nvSpPr>
        <p:spPr>
          <a:xfrm>
            <a:off x="33558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94" name="Google Shape;494;p87"/>
          <p:cNvSpPr txBox="1"/>
          <p:nvPr>
            <p:ph idx="9" type="subTitle"/>
          </p:nvPr>
        </p:nvSpPr>
        <p:spPr>
          <a:xfrm>
            <a:off x="5996501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5" name="Google Shape;495;p87"/>
          <p:cNvSpPr txBox="1"/>
          <p:nvPr>
            <p:ph idx="13" type="subTitle"/>
          </p:nvPr>
        </p:nvSpPr>
        <p:spPr>
          <a:xfrm>
            <a:off x="5996501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6" name="Google Shape;496;p87"/>
          <p:cNvSpPr txBox="1"/>
          <p:nvPr>
            <p:ph idx="14" type="subTitle"/>
          </p:nvPr>
        </p:nvSpPr>
        <p:spPr>
          <a:xfrm>
            <a:off x="5996503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497" name="Google Shape;497;p87"/>
          <p:cNvSpPr txBox="1"/>
          <p:nvPr>
            <p:ph idx="15" type="subTitle"/>
          </p:nvPr>
        </p:nvSpPr>
        <p:spPr>
          <a:xfrm>
            <a:off x="5996503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l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88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88"/>
          <p:cNvSpPr txBox="1"/>
          <p:nvPr>
            <p:ph hasCustomPrompt="1" type="title"/>
          </p:nvPr>
        </p:nvSpPr>
        <p:spPr>
          <a:xfrm>
            <a:off x="715100" y="9830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01" name="Google Shape;501;p88"/>
          <p:cNvSpPr txBox="1"/>
          <p:nvPr>
            <p:ph idx="1" type="subTitle"/>
          </p:nvPr>
        </p:nvSpPr>
        <p:spPr>
          <a:xfrm>
            <a:off x="715100" y="18587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2" name="Google Shape;502;p88"/>
          <p:cNvSpPr txBox="1"/>
          <p:nvPr>
            <p:ph hasCustomPrompt="1" idx="2" type="title"/>
          </p:nvPr>
        </p:nvSpPr>
        <p:spPr>
          <a:xfrm>
            <a:off x="715100" y="29216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503" name="Google Shape;503;p88"/>
          <p:cNvSpPr txBox="1"/>
          <p:nvPr>
            <p:ph idx="3" type="subTitle"/>
          </p:nvPr>
        </p:nvSpPr>
        <p:spPr>
          <a:xfrm>
            <a:off x="715100" y="37973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bg>
      <p:bgPr>
        <a:solidFill>
          <a:schemeClr val="lt1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89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8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7" name="Google Shape;507;p89"/>
          <p:cNvSpPr txBox="1"/>
          <p:nvPr>
            <p:ph hasCustomPrompt="1" idx="2" type="title"/>
          </p:nvPr>
        </p:nvSpPr>
        <p:spPr>
          <a:xfrm>
            <a:off x="7151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8" name="Google Shape;508;p89"/>
          <p:cNvSpPr txBox="1"/>
          <p:nvPr>
            <p:ph idx="1" type="subTitle"/>
          </p:nvPr>
        </p:nvSpPr>
        <p:spPr>
          <a:xfrm>
            <a:off x="7151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09" name="Google Shape;509;p89"/>
          <p:cNvSpPr txBox="1"/>
          <p:nvPr>
            <p:ph idx="3" type="subTitle"/>
          </p:nvPr>
        </p:nvSpPr>
        <p:spPr>
          <a:xfrm>
            <a:off x="7151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510" name="Google Shape;510;p89"/>
          <p:cNvSpPr txBox="1"/>
          <p:nvPr>
            <p:ph idx="4" type="subTitle"/>
          </p:nvPr>
        </p:nvSpPr>
        <p:spPr>
          <a:xfrm>
            <a:off x="46483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11" name="Google Shape;511;p89"/>
          <p:cNvSpPr txBox="1"/>
          <p:nvPr>
            <p:ph idx="5" type="subTitle"/>
          </p:nvPr>
        </p:nvSpPr>
        <p:spPr>
          <a:xfrm>
            <a:off x="46483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512" name="Google Shape;512;p89"/>
          <p:cNvSpPr txBox="1"/>
          <p:nvPr>
            <p:ph hasCustomPrompt="1" idx="6" type="title"/>
          </p:nvPr>
        </p:nvSpPr>
        <p:spPr>
          <a:xfrm>
            <a:off x="46483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9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91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91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9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92"/>
          <p:cNvPicPr preferRelativeResize="0"/>
          <p:nvPr/>
        </p:nvPicPr>
        <p:blipFill rotWithShape="1">
          <a:blip r:embed="rId2">
            <a:alphaModFix/>
          </a:blip>
          <a:srcRect b="-11170" l="-6643" r="27548" t="-11183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92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715100" y="4059800"/>
            <a:ext cx="7713600" cy="548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9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9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93"/>
          <p:cNvSpPr txBox="1"/>
          <p:nvPr>
            <p:ph type="ctrTitle"/>
          </p:nvPr>
        </p:nvSpPr>
        <p:spPr>
          <a:xfrm>
            <a:off x="715100" y="3330625"/>
            <a:ext cx="38568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6" name="Google Shape;526;p93"/>
          <p:cNvSpPr txBox="1"/>
          <p:nvPr>
            <p:ph idx="1" type="subTitle"/>
          </p:nvPr>
        </p:nvSpPr>
        <p:spPr>
          <a:xfrm>
            <a:off x="4571900" y="535000"/>
            <a:ext cx="26838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27" name="Google Shape;527;p93"/>
          <p:cNvSpPr txBox="1"/>
          <p:nvPr/>
        </p:nvSpPr>
        <p:spPr>
          <a:xfrm>
            <a:off x="4571863" y="2278000"/>
            <a:ext cx="2683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94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 flipH="1">
            <a:off x="-10682" y="-2437"/>
            <a:ext cx="33212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94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10680" y="-2437"/>
            <a:ext cx="9144080" cy="51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95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95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96"/>
          <p:cNvSpPr txBox="1"/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32" Type="http://schemas.openxmlformats.org/officeDocument/2006/relationships/theme" Target="../theme/theme3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4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89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32" Type="http://schemas.openxmlformats.org/officeDocument/2006/relationships/theme" Target="../theme/theme4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61" name="Google Shape;361;p65"/>
          <p:cNvSpPr txBox="1"/>
          <p:nvPr>
            <p:ph idx="1" type="body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13.jp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22.jp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3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5.jp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Relationship Id="rId4" Type="http://schemas.openxmlformats.org/officeDocument/2006/relationships/image" Target="../media/image27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29.png"/><Relationship Id="rId5" Type="http://schemas.openxmlformats.org/officeDocument/2006/relationships/image" Target="../media/image3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figma.com/proto/o21ZOGUERfum8vudOKwXJG/medfi?type=design&amp;node-id=48-3404&amp;t=nVXshqcC53BVkO0T-1&amp;scaling=scale-down&amp;page-id=0%3A1&amp;starting-point-node-id=48%3A3404&amp;mode=design" TargetMode="External"/><Relationship Id="rId4" Type="http://schemas.openxmlformats.org/officeDocument/2006/relationships/hyperlink" Target="https://www.figma.com/file/o21ZOGUERfum8vudOKwXJG/medfi?type=design&amp;node-id=0-1&amp;mode=design&amp;t=R1TzLN3Ww4joZXSa-0" TargetMode="External"/><Relationship Id="rId5" Type="http://schemas.openxmlformats.org/officeDocument/2006/relationships/hyperlink" Target="https://docs.google.com/document/d/1QNW21A2broCfvvAqYqJ1NMRexYUcQkIu-iat8EKgJFA/edit?usp=share_link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figma.com/proto/o21ZOGUERfum8vudOKwXJG/medfi?type=design&amp;node-id=48-3404&amp;t=YyCSrs1mbIjGU28B-1&amp;scaling=scale-down&amp;page-id=0%3A1&amp;starting-point-node-id=48%3A3404&amp;show-proto-sidebar=1&amp;mode=desig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97"/>
          <p:cNvSpPr txBox="1"/>
          <p:nvPr>
            <p:ph type="ctrTitle"/>
          </p:nvPr>
        </p:nvSpPr>
        <p:spPr>
          <a:xfrm>
            <a:off x="715100" y="2289600"/>
            <a:ext cx="45273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Interactive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Medium-Fi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Prototype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cxnSp>
        <p:nvCxnSpPr>
          <p:cNvPr id="541" name="Google Shape;541;p97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42" name="Google Shape;54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825" y="3088700"/>
            <a:ext cx="1777250" cy="16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6"/>
          <p:cNvSpPr txBox="1"/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Design Values</a:t>
            </a:r>
            <a:endParaRPr sz="3800"/>
          </a:p>
        </p:txBody>
      </p:sp>
      <p:pic>
        <p:nvPicPr>
          <p:cNvPr id="625" name="Google Shape;62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500" y="1483900"/>
            <a:ext cx="7232801" cy="24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7"/>
          <p:cNvSpPr txBox="1"/>
          <p:nvPr>
            <p:ph type="title"/>
          </p:nvPr>
        </p:nvSpPr>
        <p:spPr>
          <a:xfrm>
            <a:off x="715100" y="535000"/>
            <a:ext cx="4978200" cy="9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Balancing Tensions</a:t>
            </a:r>
            <a:endParaRPr sz="3800"/>
          </a:p>
        </p:txBody>
      </p:sp>
      <p:pic>
        <p:nvPicPr>
          <p:cNvPr id="631" name="Google Shape;631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650" y="1483900"/>
            <a:ext cx="4332649" cy="2904199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107"/>
          <p:cNvSpPr txBox="1"/>
          <p:nvPr>
            <p:ph idx="4294967295" type="body"/>
          </p:nvPr>
        </p:nvSpPr>
        <p:spPr>
          <a:xfrm>
            <a:off x="715100" y="1345650"/>
            <a:ext cx="37269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the right balance between design values will require extreme user testing, ongoing user feedback, and evaluating tradeoffs with our MVP.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19075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200"/>
              <a:buChar char="●"/>
            </a:pPr>
            <a:r>
              <a:rPr lang="en"/>
              <a:t>Inclusivity vs. Individuality: </a:t>
            </a:r>
            <a:r>
              <a:rPr lang="en" sz="1100">
                <a:solidFill>
                  <a:srgbClr val="1C1917"/>
                </a:solidFill>
              </a:rPr>
              <a:t>While building an inclusive community, specific individual preferences may not be represented → </a:t>
            </a:r>
            <a:r>
              <a:rPr b="1" lang="en" sz="1100">
                <a:solidFill>
                  <a:srgbClr val="1C1917"/>
                </a:solidFill>
              </a:rPr>
              <a:t>1 on 1 Biweekly Coffee Match/Pairings </a:t>
            </a:r>
            <a:endParaRPr b="1" sz="1100">
              <a:solidFill>
                <a:srgbClr val="1C1917"/>
              </a:solidFill>
            </a:endParaRPr>
          </a:p>
          <a:p>
            <a:pPr indent="-219075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6B65"/>
              </a:buClr>
              <a:buSzPts val="1200"/>
              <a:buChar char="●"/>
            </a:pPr>
            <a:r>
              <a:rPr lang="en"/>
              <a:t>Community vs. Privacy: Building community requires one to put themselves out there, and share individual life experiences which may be private </a:t>
            </a:r>
            <a:r>
              <a:rPr lang="en" sz="1100">
                <a:solidFill>
                  <a:srgbClr val="1C1917"/>
                </a:solidFill>
              </a:rPr>
              <a:t>→ </a:t>
            </a:r>
            <a:r>
              <a:rPr b="1" lang="en" sz="1100">
                <a:solidFill>
                  <a:srgbClr val="1C1917"/>
                </a:solidFill>
              </a:rPr>
              <a:t>Group Leaders and Establishing Platform and Community Norms </a:t>
            </a:r>
            <a:endParaRPr/>
          </a:p>
          <a:p>
            <a:pPr indent="-219075" lvl="0" marL="228600" rtl="0" algn="l">
              <a:spcBef>
                <a:spcPts val="1000"/>
              </a:spcBef>
              <a:spcAft>
                <a:spcPts val="0"/>
              </a:spcAft>
              <a:buClr>
                <a:srgbClr val="FF6B65"/>
              </a:buClr>
              <a:buSzPts val="1200"/>
              <a:buChar char="●"/>
            </a:pPr>
            <a:r>
              <a:rPr lang="en"/>
              <a:t>Wellness vs. Accountability: Strict accountability may have adverse effects on one’s own wellness if they aren’t aware of their limitations </a:t>
            </a:r>
            <a:r>
              <a:rPr lang="en" sz="1100">
                <a:solidFill>
                  <a:srgbClr val="1C1917"/>
                </a:solidFill>
              </a:rPr>
              <a:t>→ </a:t>
            </a:r>
            <a:r>
              <a:rPr b="1" lang="en" sz="1100">
                <a:solidFill>
                  <a:srgbClr val="1C1917"/>
                </a:solidFill>
              </a:rPr>
              <a:t>Weekly Wellness Check-In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8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Key Tasks</a:t>
            </a:r>
            <a:endParaRPr sz="5200"/>
          </a:p>
        </p:txBody>
      </p:sp>
      <p:sp>
        <p:nvSpPr>
          <p:cNvPr id="638" name="Google Shape;638;p108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04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639" name="Google Shape;639;p108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09"/>
          <p:cNvSpPr txBox="1"/>
          <p:nvPr>
            <p:ph type="title"/>
          </p:nvPr>
        </p:nvSpPr>
        <p:spPr>
          <a:xfrm>
            <a:off x="855300" y="1073400"/>
            <a:ext cx="6731700" cy="31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exandria"/>
                <a:ea typeface="Alexandria"/>
                <a:cs typeface="Alexandria"/>
                <a:sym typeface="Alexandria"/>
              </a:rPr>
              <a:t>SIMPLE</a:t>
            </a:r>
            <a:r>
              <a:rPr lang="en" sz="2400"/>
              <a:t> 			</a:t>
            </a:r>
            <a:r>
              <a:rPr b="1" lang="en" sz="2400">
                <a:latin typeface="Alexandria"/>
                <a:ea typeface="Alexandria"/>
                <a:cs typeface="Alexandria"/>
                <a:sym typeface="Alexandria"/>
              </a:rPr>
              <a:t>Log</a:t>
            </a:r>
            <a:r>
              <a:rPr lang="en" sz="2400"/>
              <a:t> A Physical Activity</a:t>
            </a:r>
            <a:r>
              <a:rPr b="1" lang="en" sz="2400">
                <a:latin typeface="Alexandria"/>
                <a:ea typeface="Alexandria"/>
                <a:cs typeface="Alexandria"/>
                <a:sym typeface="Alexandria"/>
              </a:rPr>
              <a:t> </a:t>
            </a:r>
            <a:endParaRPr b="1" sz="24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exandria"/>
                <a:ea typeface="Alexandria"/>
                <a:cs typeface="Alexandria"/>
                <a:sym typeface="Alexandria"/>
              </a:rPr>
              <a:t>TASK</a:t>
            </a:r>
            <a:r>
              <a:rPr lang="en" sz="2400"/>
              <a:t>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exandria"/>
                <a:ea typeface="Alexandria"/>
                <a:cs typeface="Alexandria"/>
                <a:sym typeface="Alexandria"/>
              </a:rPr>
              <a:t>MODERATE</a:t>
            </a:r>
            <a:r>
              <a:rPr lang="en" sz="2400"/>
              <a:t> 	</a:t>
            </a:r>
            <a:r>
              <a:rPr b="1" lang="en" sz="2400">
                <a:latin typeface="Alexandria"/>
                <a:ea typeface="Alexandria"/>
                <a:cs typeface="Alexandria"/>
                <a:sym typeface="Alexandria"/>
              </a:rPr>
              <a:t>Search</a:t>
            </a:r>
            <a:r>
              <a:rPr lang="en" sz="2400"/>
              <a:t> For/Add A Friend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exandria"/>
                <a:ea typeface="Alexandria"/>
                <a:cs typeface="Alexandria"/>
                <a:sym typeface="Alexandria"/>
              </a:rPr>
              <a:t>TASK</a:t>
            </a:r>
            <a:endParaRPr sz="24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exandria"/>
                <a:ea typeface="Alexandria"/>
                <a:cs typeface="Alexandria"/>
                <a:sym typeface="Alexandria"/>
              </a:rPr>
              <a:t>COMPLEX</a:t>
            </a:r>
            <a:r>
              <a:rPr lang="en" sz="2400"/>
              <a:t> 		</a:t>
            </a:r>
            <a:r>
              <a:rPr b="1" lang="en" sz="2400">
                <a:latin typeface="Alexandria"/>
                <a:ea typeface="Alexandria"/>
                <a:cs typeface="Alexandria"/>
                <a:sym typeface="Alexandria"/>
              </a:rPr>
              <a:t>Create </a:t>
            </a:r>
            <a:r>
              <a:rPr lang="en" sz="2400"/>
              <a:t>A Group</a:t>
            </a:r>
            <a:r>
              <a:rPr lang="en" sz="2400"/>
              <a:t>				TASK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645" name="Google Shape;645;p109"/>
          <p:cNvPicPr preferRelativeResize="0"/>
          <p:nvPr/>
        </p:nvPicPr>
        <p:blipFill rotWithShape="1">
          <a:blip r:embed="rId3">
            <a:alphaModFix/>
          </a:blip>
          <a:srcRect b="0" l="12287" r="14484" t="0"/>
          <a:stretch/>
        </p:blipFill>
        <p:spPr>
          <a:xfrm>
            <a:off x="7025163" y="719500"/>
            <a:ext cx="1769499" cy="8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109"/>
          <p:cNvPicPr preferRelativeResize="0"/>
          <p:nvPr/>
        </p:nvPicPr>
        <p:blipFill rotWithShape="1">
          <a:blip r:embed="rId4">
            <a:alphaModFix/>
          </a:blip>
          <a:srcRect b="7661" l="11388" r="9578" t="10310"/>
          <a:stretch/>
        </p:blipFill>
        <p:spPr>
          <a:xfrm>
            <a:off x="7317075" y="1894575"/>
            <a:ext cx="1185675" cy="123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31550" y="3207675"/>
            <a:ext cx="1356725" cy="13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09"/>
          <p:cNvSpPr txBox="1"/>
          <p:nvPr>
            <p:ph type="title"/>
          </p:nvPr>
        </p:nvSpPr>
        <p:spPr>
          <a:xfrm>
            <a:off x="310625" y="1235850"/>
            <a:ext cx="484500" cy="31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exandria"/>
                <a:ea typeface="Alexandria"/>
                <a:cs typeface="Alexandria"/>
                <a:sym typeface="Alexandria"/>
              </a:rPr>
              <a:t> I</a:t>
            </a:r>
            <a:endParaRPr sz="24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exandria"/>
                <a:ea typeface="Alexandria"/>
                <a:cs typeface="Alexandria"/>
                <a:sym typeface="Alexandria"/>
              </a:rPr>
              <a:t>II</a:t>
            </a:r>
            <a:endParaRPr sz="24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Alexandria"/>
                <a:ea typeface="Alexandria"/>
                <a:cs typeface="Alexandria"/>
                <a:sym typeface="Alexandria"/>
              </a:rPr>
              <a:t>III</a:t>
            </a:r>
            <a:endParaRPr sz="2400"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0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Usability Goals and Key Measurements</a:t>
            </a:r>
            <a:endParaRPr sz="4200"/>
          </a:p>
        </p:txBody>
      </p:sp>
      <p:sp>
        <p:nvSpPr>
          <p:cNvPr id="654" name="Google Shape;654;p110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05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655" name="Google Shape;655;p110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Goals:</a:t>
            </a:r>
            <a:endParaRPr/>
          </a:p>
        </p:txBody>
      </p:sp>
      <p:sp>
        <p:nvSpPr>
          <p:cNvPr id="661" name="Google Shape;661;p111"/>
          <p:cNvSpPr txBox="1"/>
          <p:nvPr>
            <p:ph idx="2" type="subTitle"/>
          </p:nvPr>
        </p:nvSpPr>
        <p:spPr>
          <a:xfrm>
            <a:off x="486050" y="3400550"/>
            <a:ext cx="2312700" cy="12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user have fun signing the guest book of a goal?</a:t>
            </a:r>
            <a:endParaRPr/>
          </a:p>
        </p:txBody>
      </p:sp>
      <p:sp>
        <p:nvSpPr>
          <p:cNvPr id="662" name="Google Shape;662;p111"/>
          <p:cNvSpPr txBox="1"/>
          <p:nvPr>
            <p:ph idx="4" type="subTitle"/>
          </p:nvPr>
        </p:nvSpPr>
        <p:spPr>
          <a:xfrm>
            <a:off x="3131900" y="3282550"/>
            <a:ext cx="2859900" cy="117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Learnability: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the user log activities faster the second time?</a:t>
            </a:r>
            <a:endParaRPr/>
          </a:p>
        </p:txBody>
      </p:sp>
      <p:sp>
        <p:nvSpPr>
          <p:cNvPr id="663" name="Google Shape;663;p111"/>
          <p:cNvSpPr txBox="1"/>
          <p:nvPr>
            <p:ph idx="6" type="subTitle"/>
          </p:nvPr>
        </p:nvSpPr>
        <p:spPr>
          <a:xfrm>
            <a:off x="6110775" y="3375800"/>
            <a:ext cx="2565000" cy="130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Efficiency</a:t>
            </a:r>
            <a:r>
              <a:rPr lang="en"/>
              <a:t>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completing this task be easy and not a waste of effort?</a:t>
            </a:r>
            <a:endParaRPr/>
          </a:p>
        </p:txBody>
      </p:sp>
      <p:pic>
        <p:nvPicPr>
          <p:cNvPr id="664" name="Google Shape;664;p111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962426" y="1612867"/>
            <a:ext cx="1493475" cy="130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11"/>
          <p:cNvPicPr preferRelativeResize="0"/>
          <p:nvPr/>
        </p:nvPicPr>
        <p:blipFill rotWithShape="1">
          <a:blip r:embed="rId4">
            <a:alphaModFix/>
          </a:blip>
          <a:srcRect b="13337" l="0" r="0" t="0"/>
          <a:stretch/>
        </p:blipFill>
        <p:spPr>
          <a:xfrm>
            <a:off x="3826763" y="1610788"/>
            <a:ext cx="1490471" cy="1307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11"/>
          <p:cNvPicPr preferRelativeResize="0"/>
          <p:nvPr/>
        </p:nvPicPr>
        <p:blipFill rotWithShape="1">
          <a:blip r:embed="rId5">
            <a:alphaModFix/>
          </a:blip>
          <a:srcRect b="16638" l="0" r="0" t="0"/>
          <a:stretch/>
        </p:blipFill>
        <p:spPr>
          <a:xfrm>
            <a:off x="6506895" y="1610788"/>
            <a:ext cx="1490472" cy="130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112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Metrics</a:t>
            </a:r>
            <a:endParaRPr/>
          </a:p>
        </p:txBody>
      </p:sp>
      <p:sp>
        <p:nvSpPr>
          <p:cNvPr id="672" name="Google Shape;672;p112"/>
          <p:cNvSpPr txBox="1"/>
          <p:nvPr>
            <p:ph idx="2" type="subTitle"/>
          </p:nvPr>
        </p:nvSpPr>
        <p:spPr>
          <a:xfrm>
            <a:off x="481225" y="1317600"/>
            <a:ext cx="2451900" cy="144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Fun Key Metric 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(Scale of 1-5):  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Does the participant have fun signing the guest book?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673" name="Google Shape;673;p112"/>
          <p:cNvSpPr txBox="1"/>
          <p:nvPr>
            <p:ph idx="4" type="subTitle"/>
          </p:nvPr>
        </p:nvSpPr>
        <p:spPr>
          <a:xfrm>
            <a:off x="3344825" y="1574900"/>
            <a:ext cx="2451900" cy="11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Learnability Key Metric (Minutes/Seconds):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Task Completion Time?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674" name="Google Shape;674;p112"/>
          <p:cNvSpPr txBox="1"/>
          <p:nvPr>
            <p:ph idx="4" type="subTitle"/>
          </p:nvPr>
        </p:nvSpPr>
        <p:spPr>
          <a:xfrm>
            <a:off x="6544350" y="1748467"/>
            <a:ext cx="2312700" cy="111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Efficiency Key Metric (Scale 1-5): 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lexandria"/>
                <a:ea typeface="Alexandria"/>
                <a:cs typeface="Alexandria"/>
                <a:sym typeface="Alexandria"/>
              </a:rPr>
              <a:t>How easy is the task to complete?</a:t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lexandria"/>
              <a:ea typeface="Alexandria"/>
              <a:cs typeface="Alexandria"/>
              <a:sym typeface="Alexandria"/>
            </a:endParaRPr>
          </a:p>
        </p:txBody>
      </p:sp>
      <p:pic>
        <p:nvPicPr>
          <p:cNvPr id="675" name="Google Shape;675;p112"/>
          <p:cNvPicPr preferRelativeResize="0"/>
          <p:nvPr/>
        </p:nvPicPr>
        <p:blipFill rotWithShape="1">
          <a:blip r:embed="rId3">
            <a:alphaModFix/>
          </a:blip>
          <a:srcRect b="13524" l="0" r="0" t="0"/>
          <a:stretch/>
        </p:blipFill>
        <p:spPr>
          <a:xfrm>
            <a:off x="869779" y="3082950"/>
            <a:ext cx="1674801" cy="144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112"/>
          <p:cNvPicPr preferRelativeResize="0"/>
          <p:nvPr/>
        </p:nvPicPr>
        <p:blipFill rotWithShape="1">
          <a:blip r:embed="rId4">
            <a:alphaModFix/>
          </a:blip>
          <a:srcRect b="14140" l="0" r="0" t="0"/>
          <a:stretch/>
        </p:blipFill>
        <p:spPr>
          <a:xfrm>
            <a:off x="3734099" y="2946835"/>
            <a:ext cx="1673352" cy="1444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112"/>
          <p:cNvPicPr preferRelativeResize="0"/>
          <p:nvPr/>
        </p:nvPicPr>
        <p:blipFill rotWithShape="1">
          <a:blip r:embed="rId5">
            <a:alphaModFix/>
          </a:blip>
          <a:srcRect b="15483" l="0" r="0" t="0"/>
          <a:stretch/>
        </p:blipFill>
        <p:spPr>
          <a:xfrm>
            <a:off x="6792884" y="2901926"/>
            <a:ext cx="1815625" cy="15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Aligning Product Development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Usability Goals/Metrics</a:t>
            </a:r>
            <a:endParaRPr/>
          </a:p>
        </p:txBody>
      </p:sp>
      <p:pic>
        <p:nvPicPr>
          <p:cNvPr id="683" name="Google Shape;683;p113"/>
          <p:cNvPicPr preferRelativeResize="0"/>
          <p:nvPr/>
        </p:nvPicPr>
        <p:blipFill rotWithShape="1">
          <a:blip r:embed="rId3">
            <a:alphaModFix/>
          </a:blip>
          <a:srcRect b="12724" l="0" r="0" t="0"/>
          <a:stretch/>
        </p:blipFill>
        <p:spPr>
          <a:xfrm>
            <a:off x="658825" y="2208544"/>
            <a:ext cx="864083" cy="74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113"/>
          <p:cNvPicPr preferRelativeResize="0"/>
          <p:nvPr/>
        </p:nvPicPr>
        <p:blipFill rotWithShape="1">
          <a:blip r:embed="rId4">
            <a:alphaModFix/>
          </a:blip>
          <a:srcRect b="13337" l="0" r="0" t="0"/>
          <a:stretch/>
        </p:blipFill>
        <p:spPr>
          <a:xfrm>
            <a:off x="3547903" y="2207350"/>
            <a:ext cx="862344" cy="7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113"/>
          <p:cNvPicPr preferRelativeResize="0"/>
          <p:nvPr/>
        </p:nvPicPr>
        <p:blipFill rotWithShape="1">
          <a:blip r:embed="rId5">
            <a:alphaModFix/>
          </a:blip>
          <a:srcRect b="16638" l="0" r="0" t="0"/>
          <a:stretch/>
        </p:blipFill>
        <p:spPr>
          <a:xfrm>
            <a:off x="6212643" y="2207338"/>
            <a:ext cx="862344" cy="75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113"/>
          <p:cNvPicPr preferRelativeResize="0"/>
          <p:nvPr/>
        </p:nvPicPr>
        <p:blipFill rotWithShape="1">
          <a:blip r:embed="rId6">
            <a:alphaModFix/>
          </a:blip>
          <a:srcRect b="13524" l="0" r="0" t="0"/>
          <a:stretch/>
        </p:blipFill>
        <p:spPr>
          <a:xfrm>
            <a:off x="1606375" y="2249057"/>
            <a:ext cx="793982" cy="66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113"/>
          <p:cNvPicPr preferRelativeResize="0"/>
          <p:nvPr/>
        </p:nvPicPr>
        <p:blipFill rotWithShape="1">
          <a:blip r:embed="rId7">
            <a:alphaModFix/>
          </a:blip>
          <a:srcRect b="14140" l="0" r="0" t="0"/>
          <a:stretch/>
        </p:blipFill>
        <p:spPr>
          <a:xfrm>
            <a:off x="4410244" y="2249882"/>
            <a:ext cx="793296" cy="66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13"/>
          <p:cNvPicPr preferRelativeResize="0"/>
          <p:nvPr/>
        </p:nvPicPr>
        <p:blipFill rotWithShape="1">
          <a:blip r:embed="rId8">
            <a:alphaModFix/>
          </a:blip>
          <a:srcRect b="15483" l="0" r="0" t="0"/>
          <a:stretch/>
        </p:blipFill>
        <p:spPr>
          <a:xfrm>
            <a:off x="7208804" y="2251038"/>
            <a:ext cx="860746" cy="707152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3"/>
          <p:cNvSpPr txBox="1"/>
          <p:nvPr/>
        </p:nvSpPr>
        <p:spPr>
          <a:xfrm>
            <a:off x="450675" y="1634450"/>
            <a:ext cx="1967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Fun</a:t>
            </a:r>
            <a:endParaRPr/>
          </a:p>
        </p:txBody>
      </p:sp>
      <p:sp>
        <p:nvSpPr>
          <p:cNvPr id="690" name="Google Shape;690;p113"/>
          <p:cNvSpPr txBox="1"/>
          <p:nvPr/>
        </p:nvSpPr>
        <p:spPr>
          <a:xfrm>
            <a:off x="781150" y="1634450"/>
            <a:ext cx="722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Learnability</a:t>
            </a:r>
            <a:endParaRPr/>
          </a:p>
        </p:txBody>
      </p:sp>
      <p:sp>
        <p:nvSpPr>
          <p:cNvPr id="691" name="Google Shape;691;p113"/>
          <p:cNvSpPr txBox="1"/>
          <p:nvPr/>
        </p:nvSpPr>
        <p:spPr>
          <a:xfrm>
            <a:off x="5853198" y="1634450"/>
            <a:ext cx="2575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rPr>
              <a:t>Efficiency</a:t>
            </a:r>
            <a:endParaRPr/>
          </a:p>
        </p:txBody>
      </p:sp>
      <p:sp>
        <p:nvSpPr>
          <p:cNvPr id="692" name="Google Shape;692;p113"/>
          <p:cNvSpPr txBox="1"/>
          <p:nvPr>
            <p:ph idx="2" type="subTitle"/>
          </p:nvPr>
        </p:nvSpPr>
        <p:spPr>
          <a:xfrm>
            <a:off x="450675" y="2958200"/>
            <a:ext cx="2291100" cy="12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Reveal the Log Book </a:t>
            </a:r>
            <a:r>
              <a:rPr lang="en" sz="1400"/>
              <a:t>Only </a:t>
            </a:r>
            <a:r>
              <a:rPr lang="en" sz="1400"/>
              <a:t>To Users </a:t>
            </a:r>
            <a:r>
              <a:rPr lang="en" sz="1400"/>
              <a:t>Whose</a:t>
            </a:r>
            <a:r>
              <a:rPr lang="en" sz="1400"/>
              <a:t> Activity Completes</a:t>
            </a:r>
            <a:r>
              <a:rPr lang="en" sz="1400"/>
              <a:t> </a:t>
            </a:r>
            <a:r>
              <a:rPr lang="en" sz="1400"/>
              <a:t> </a:t>
            </a:r>
            <a:r>
              <a:rPr lang="en" sz="1400"/>
              <a:t>Shared </a:t>
            </a:r>
            <a:r>
              <a:rPr lang="en" sz="1400"/>
              <a:t>Group Goal </a:t>
            </a:r>
            <a:endParaRPr sz="1400"/>
          </a:p>
        </p:txBody>
      </p:sp>
      <p:sp>
        <p:nvSpPr>
          <p:cNvPr id="693" name="Google Shape;693;p113"/>
          <p:cNvSpPr txBox="1"/>
          <p:nvPr>
            <p:ph idx="2" type="subTitle"/>
          </p:nvPr>
        </p:nvSpPr>
        <p:spPr>
          <a:xfrm>
            <a:off x="3026950" y="2958200"/>
            <a:ext cx="2729400" cy="12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Provide Visual Components of Key Activities And Simplify Logging UX: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“</a:t>
            </a:r>
            <a:r>
              <a:rPr lang="en" sz="1400"/>
              <a:t>I did [X] for [Y]”</a:t>
            </a:r>
            <a:endParaRPr sz="1400"/>
          </a:p>
        </p:txBody>
      </p:sp>
      <p:sp>
        <p:nvSpPr>
          <p:cNvPr id="694" name="Google Shape;694;p113"/>
          <p:cNvSpPr txBox="1"/>
          <p:nvPr>
            <p:ph idx="2" type="subTitle"/>
          </p:nvPr>
        </p:nvSpPr>
        <p:spPr>
          <a:xfrm>
            <a:off x="5853200" y="2958200"/>
            <a:ext cx="2575800" cy="125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Streamlining UX Workflow When Adding Members and Creating Shared Groups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14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Revised Interface 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Changes</a:t>
            </a:r>
            <a:endParaRPr sz="4200"/>
          </a:p>
        </p:txBody>
      </p:sp>
      <p:sp>
        <p:nvSpPr>
          <p:cNvPr id="700" name="Google Shape;700;p114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06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701" name="Google Shape;701;p114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1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Design Change #1: Navigation Bar</a:t>
            </a:r>
            <a:endParaRPr/>
          </a:p>
        </p:txBody>
      </p:sp>
      <p:pic>
        <p:nvPicPr>
          <p:cNvPr id="707" name="Google Shape;707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175" y="1350400"/>
            <a:ext cx="2189800" cy="3161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266" y="1350400"/>
            <a:ext cx="2098158" cy="3085524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15"/>
          <p:cNvSpPr txBox="1"/>
          <p:nvPr>
            <p:ph type="title"/>
          </p:nvPr>
        </p:nvSpPr>
        <p:spPr>
          <a:xfrm>
            <a:off x="289575" y="3234650"/>
            <a:ext cx="17193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Confusion Over Page Location And Where Users Are </a:t>
            </a:r>
            <a:endParaRPr sz="1200"/>
          </a:p>
        </p:txBody>
      </p:sp>
      <p:sp>
        <p:nvSpPr>
          <p:cNvPr id="710" name="Google Shape;710;p115"/>
          <p:cNvSpPr txBox="1"/>
          <p:nvPr>
            <p:ph type="title"/>
          </p:nvPr>
        </p:nvSpPr>
        <p:spPr>
          <a:xfrm>
            <a:off x="199575" y="2397825"/>
            <a:ext cx="18093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Unintuitive Buttons Which Navigate To “Hidden” Pages</a:t>
            </a:r>
            <a:r>
              <a:rPr lang="en" sz="1200"/>
              <a:t> </a:t>
            </a:r>
            <a:endParaRPr sz="1200"/>
          </a:p>
        </p:txBody>
      </p:sp>
      <p:cxnSp>
        <p:nvCxnSpPr>
          <p:cNvPr id="711" name="Google Shape;711;p115"/>
          <p:cNvCxnSpPr>
            <a:stCxn id="710" idx="3"/>
          </p:cNvCxnSpPr>
          <p:nvPr/>
        </p:nvCxnSpPr>
        <p:spPr>
          <a:xfrm flipH="1" rot="10800000">
            <a:off x="2008875" y="1720275"/>
            <a:ext cx="1908600" cy="10050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2" name="Google Shape;712;p115"/>
          <p:cNvCxnSpPr>
            <a:stCxn id="709" idx="3"/>
          </p:cNvCxnSpPr>
          <p:nvPr/>
        </p:nvCxnSpPr>
        <p:spPr>
          <a:xfrm>
            <a:off x="2008875" y="3562100"/>
            <a:ext cx="2047800" cy="733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3" name="Google Shape;713;p115"/>
          <p:cNvSpPr txBox="1"/>
          <p:nvPr>
            <p:ph type="title"/>
          </p:nvPr>
        </p:nvSpPr>
        <p:spPr>
          <a:xfrm>
            <a:off x="2238063" y="4512125"/>
            <a:ext cx="20982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What We Learned</a:t>
            </a:r>
            <a:endParaRPr i="1" sz="1200"/>
          </a:p>
        </p:txBody>
      </p:sp>
      <p:sp>
        <p:nvSpPr>
          <p:cNvPr id="714" name="Google Shape;714;p115"/>
          <p:cNvSpPr txBox="1"/>
          <p:nvPr>
            <p:ph type="title"/>
          </p:nvPr>
        </p:nvSpPr>
        <p:spPr>
          <a:xfrm>
            <a:off x="4681225" y="4474025"/>
            <a:ext cx="20982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How We Revised</a:t>
            </a:r>
            <a:endParaRPr i="1" sz="1200"/>
          </a:p>
        </p:txBody>
      </p:sp>
      <p:cxnSp>
        <p:nvCxnSpPr>
          <p:cNvPr id="715" name="Google Shape;715;p115"/>
          <p:cNvCxnSpPr>
            <a:stCxn id="716" idx="1"/>
          </p:cNvCxnSpPr>
          <p:nvPr/>
        </p:nvCxnSpPr>
        <p:spPr>
          <a:xfrm flipH="1">
            <a:off x="6696900" y="3492675"/>
            <a:ext cx="383100" cy="689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17" name="Google Shape;717;p115"/>
          <p:cNvSpPr txBox="1"/>
          <p:nvPr>
            <p:ph type="title"/>
          </p:nvPr>
        </p:nvSpPr>
        <p:spPr>
          <a:xfrm>
            <a:off x="6910250" y="1311175"/>
            <a:ext cx="20379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Central Home Base Reinforced by Our Branding</a:t>
            </a:r>
            <a:endParaRPr sz="1200"/>
          </a:p>
        </p:txBody>
      </p:sp>
      <p:sp>
        <p:nvSpPr>
          <p:cNvPr id="716" name="Google Shape;716;p115"/>
          <p:cNvSpPr txBox="1"/>
          <p:nvPr>
            <p:ph type="title"/>
          </p:nvPr>
        </p:nvSpPr>
        <p:spPr>
          <a:xfrm>
            <a:off x="7080000" y="3052725"/>
            <a:ext cx="17778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Uniform Navigation Bar with App Pages  (Ecosystem Feel)</a:t>
            </a:r>
            <a:endParaRPr sz="1200"/>
          </a:p>
        </p:txBody>
      </p:sp>
      <p:cxnSp>
        <p:nvCxnSpPr>
          <p:cNvPr id="718" name="Google Shape;718;p115"/>
          <p:cNvCxnSpPr/>
          <p:nvPr/>
        </p:nvCxnSpPr>
        <p:spPr>
          <a:xfrm rot="10800000">
            <a:off x="6273750" y="1638025"/>
            <a:ext cx="686100" cy="1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9" name="Google Shape;719;p115"/>
          <p:cNvCxnSpPr>
            <a:stCxn id="720" idx="1"/>
          </p:cNvCxnSpPr>
          <p:nvPr/>
        </p:nvCxnSpPr>
        <p:spPr>
          <a:xfrm flipH="1">
            <a:off x="5132450" y="2509388"/>
            <a:ext cx="1777800" cy="1626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0" name="Google Shape;720;p115"/>
          <p:cNvSpPr txBox="1"/>
          <p:nvPr>
            <p:ph type="title"/>
          </p:nvPr>
        </p:nvSpPr>
        <p:spPr>
          <a:xfrm>
            <a:off x="6910250" y="2181938"/>
            <a:ext cx="20379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Logo Highlights to Indicate Page Location</a:t>
            </a:r>
            <a:endParaRPr sz="1200"/>
          </a:p>
        </p:txBody>
      </p:sp>
      <p:cxnSp>
        <p:nvCxnSpPr>
          <p:cNvPr id="721" name="Google Shape;721;p115"/>
          <p:cNvCxnSpPr/>
          <p:nvPr/>
        </p:nvCxnSpPr>
        <p:spPr>
          <a:xfrm flipH="1" rot="10800000">
            <a:off x="2070725" y="1648250"/>
            <a:ext cx="541200" cy="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2" name="Google Shape;722;p115"/>
          <p:cNvSpPr txBox="1"/>
          <p:nvPr>
            <p:ph type="title"/>
          </p:nvPr>
        </p:nvSpPr>
        <p:spPr>
          <a:xfrm>
            <a:off x="199575" y="1321250"/>
            <a:ext cx="18093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Differences In Which Page Feels Most Like “Home”</a:t>
            </a:r>
            <a:endParaRPr sz="1200"/>
          </a:p>
        </p:txBody>
      </p:sp>
      <p:sp>
        <p:nvSpPr>
          <p:cNvPr id="723" name="Google Shape;723;p115"/>
          <p:cNvSpPr txBox="1"/>
          <p:nvPr>
            <p:ph type="title"/>
          </p:nvPr>
        </p:nvSpPr>
        <p:spPr>
          <a:xfrm>
            <a:off x="194925" y="4295600"/>
            <a:ext cx="1908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Disjoint and Fragmented </a:t>
            </a:r>
            <a:r>
              <a:rPr lang="en" sz="1200">
                <a:solidFill>
                  <a:srgbClr val="FF0000"/>
                </a:solidFill>
              </a:rPr>
              <a:t>User Navigation</a:t>
            </a:r>
            <a:r>
              <a:rPr lang="en" sz="1200">
                <a:solidFill>
                  <a:srgbClr val="FF0000"/>
                </a:solidFill>
              </a:rPr>
              <a:t> Experience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724" name="Google Shape;724;p115"/>
          <p:cNvSpPr txBox="1"/>
          <p:nvPr>
            <p:ph type="title"/>
          </p:nvPr>
        </p:nvSpPr>
        <p:spPr>
          <a:xfrm>
            <a:off x="7028675" y="4295600"/>
            <a:ext cx="19086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Uniform, Intuitive Navigation Path in App Ecosystem</a:t>
            </a:r>
            <a:endParaRPr sz="1200">
              <a:solidFill>
                <a:srgbClr val="FF0000"/>
              </a:solidFill>
            </a:endParaRPr>
          </a:p>
        </p:txBody>
      </p:sp>
      <p:pic>
        <p:nvPicPr>
          <p:cNvPr id="725" name="Google Shape;725;p115"/>
          <p:cNvPicPr preferRelativeResize="0"/>
          <p:nvPr/>
        </p:nvPicPr>
        <p:blipFill rotWithShape="1">
          <a:blip r:embed="rId5">
            <a:alphaModFix/>
          </a:blip>
          <a:srcRect b="16638" l="0" r="0" t="0"/>
          <a:stretch/>
        </p:blipFill>
        <p:spPr>
          <a:xfrm>
            <a:off x="6779425" y="3063250"/>
            <a:ext cx="356499" cy="31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15"/>
          <p:cNvPicPr preferRelativeResize="0"/>
          <p:nvPr/>
        </p:nvPicPr>
        <p:blipFill rotWithShape="1">
          <a:blip r:embed="rId5">
            <a:alphaModFix/>
          </a:blip>
          <a:srcRect b="16638" l="0" r="0" t="0"/>
          <a:stretch/>
        </p:blipFill>
        <p:spPr>
          <a:xfrm>
            <a:off x="6779425" y="2082538"/>
            <a:ext cx="356499" cy="31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team:</a:t>
            </a:r>
            <a:endParaRPr/>
          </a:p>
        </p:txBody>
      </p:sp>
      <p:sp>
        <p:nvSpPr>
          <p:cNvPr id="548" name="Google Shape;548;p98"/>
          <p:cNvSpPr txBox="1"/>
          <p:nvPr>
            <p:ph idx="4" type="subTitle"/>
          </p:nvPr>
        </p:nvSpPr>
        <p:spPr>
          <a:xfrm>
            <a:off x="3506100" y="3355959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Lyndsea Warkenthien</a:t>
            </a:r>
            <a:endParaRPr/>
          </a:p>
        </p:txBody>
      </p:sp>
      <p:pic>
        <p:nvPicPr>
          <p:cNvPr id="549" name="Google Shape;54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300" y="1387725"/>
            <a:ext cx="1828800" cy="1828800"/>
          </a:xfrm>
          <a:prstGeom prst="ellipse">
            <a:avLst/>
          </a:prstGeom>
          <a:noFill/>
          <a:ln cap="flat" cmpd="sng" w="762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0" name="Google Shape;550;p98"/>
          <p:cNvPicPr preferRelativeResize="0"/>
          <p:nvPr/>
        </p:nvPicPr>
        <p:blipFill rotWithShape="1">
          <a:blip r:embed="rId4">
            <a:alphaModFix/>
          </a:blip>
          <a:srcRect b="16635" l="0" r="0" t="16582"/>
          <a:stretch/>
        </p:blipFill>
        <p:spPr>
          <a:xfrm>
            <a:off x="791300" y="1387713"/>
            <a:ext cx="1825500" cy="1828800"/>
          </a:xfrm>
          <a:prstGeom prst="ellipse">
            <a:avLst/>
          </a:prstGeom>
          <a:noFill/>
          <a:ln cap="flat" cmpd="sng" w="762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1" name="Google Shape;551;p98"/>
          <p:cNvPicPr preferRelativeResize="0"/>
          <p:nvPr/>
        </p:nvPicPr>
        <p:blipFill rotWithShape="1">
          <a:blip r:embed="rId5">
            <a:alphaModFix/>
          </a:blip>
          <a:srcRect b="14668" l="0" r="0" t="0"/>
          <a:stretch/>
        </p:blipFill>
        <p:spPr>
          <a:xfrm>
            <a:off x="3580650" y="1387725"/>
            <a:ext cx="1828800" cy="1828800"/>
          </a:xfrm>
          <a:prstGeom prst="ellipse">
            <a:avLst/>
          </a:prstGeom>
          <a:noFill/>
          <a:ln cap="flat" cmpd="sng" w="762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2" name="Google Shape;552;p98"/>
          <p:cNvSpPr txBox="1"/>
          <p:nvPr>
            <p:ph idx="4" type="subTitle"/>
          </p:nvPr>
        </p:nvSpPr>
        <p:spPr>
          <a:xfrm>
            <a:off x="6221800" y="3377634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Elysia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Smyers</a:t>
            </a:r>
            <a:endParaRPr/>
          </a:p>
        </p:txBody>
      </p:sp>
      <p:sp>
        <p:nvSpPr>
          <p:cNvPr id="553" name="Google Shape;553;p98"/>
          <p:cNvSpPr txBox="1"/>
          <p:nvPr>
            <p:ph idx="4" type="subTitle"/>
          </p:nvPr>
        </p:nvSpPr>
        <p:spPr>
          <a:xfrm>
            <a:off x="638150" y="3355959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Fahad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Nabi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6"/>
          <p:cNvSpPr txBox="1"/>
          <p:nvPr>
            <p:ph type="title"/>
          </p:nvPr>
        </p:nvSpPr>
        <p:spPr>
          <a:xfrm>
            <a:off x="715100" y="535000"/>
            <a:ext cx="7430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Design Change #2: Log Book </a:t>
            </a:r>
            <a:r>
              <a:rPr lang="en"/>
              <a:t>Access </a:t>
            </a:r>
            <a:r>
              <a:rPr lang="en"/>
              <a:t> </a:t>
            </a:r>
            <a:endParaRPr/>
          </a:p>
        </p:txBody>
      </p:sp>
      <p:pic>
        <p:nvPicPr>
          <p:cNvPr id="732" name="Google Shape;732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375" y="1312300"/>
            <a:ext cx="1917675" cy="327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887" y="1312300"/>
            <a:ext cx="2253675" cy="3225224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16"/>
          <p:cNvSpPr txBox="1"/>
          <p:nvPr>
            <p:ph type="title"/>
          </p:nvPr>
        </p:nvSpPr>
        <p:spPr>
          <a:xfrm>
            <a:off x="2318375" y="4667700"/>
            <a:ext cx="20982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What We Learned</a:t>
            </a:r>
            <a:endParaRPr i="1" sz="1200"/>
          </a:p>
        </p:txBody>
      </p:sp>
      <p:sp>
        <p:nvSpPr>
          <p:cNvPr id="735" name="Google Shape;735;p116"/>
          <p:cNvSpPr txBox="1"/>
          <p:nvPr>
            <p:ph type="title"/>
          </p:nvPr>
        </p:nvSpPr>
        <p:spPr>
          <a:xfrm>
            <a:off x="4702600" y="4642300"/>
            <a:ext cx="20982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How We Revised</a:t>
            </a:r>
            <a:endParaRPr i="1" sz="1200"/>
          </a:p>
        </p:txBody>
      </p:sp>
      <p:sp>
        <p:nvSpPr>
          <p:cNvPr id="736" name="Google Shape;736;p116"/>
          <p:cNvSpPr txBox="1"/>
          <p:nvPr>
            <p:ph type="title"/>
          </p:nvPr>
        </p:nvSpPr>
        <p:spPr>
          <a:xfrm>
            <a:off x="320950" y="2904500"/>
            <a:ext cx="1608600" cy="8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Confusion Over Purpose and Functionality of Log Book  </a:t>
            </a:r>
            <a:endParaRPr sz="1200"/>
          </a:p>
        </p:txBody>
      </p:sp>
      <p:sp>
        <p:nvSpPr>
          <p:cNvPr id="737" name="Google Shape;737;p116"/>
          <p:cNvSpPr txBox="1"/>
          <p:nvPr>
            <p:ph type="title"/>
          </p:nvPr>
        </p:nvSpPr>
        <p:spPr>
          <a:xfrm>
            <a:off x="220600" y="2080713"/>
            <a:ext cx="1809300" cy="83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Lack of User Control: No Way To Skip Log Book</a:t>
            </a:r>
            <a:endParaRPr sz="1200"/>
          </a:p>
        </p:txBody>
      </p:sp>
      <p:cxnSp>
        <p:nvCxnSpPr>
          <p:cNvPr id="738" name="Google Shape;738;p116"/>
          <p:cNvCxnSpPr>
            <a:stCxn id="737" idx="3"/>
          </p:cNvCxnSpPr>
          <p:nvPr/>
        </p:nvCxnSpPr>
        <p:spPr>
          <a:xfrm>
            <a:off x="2029900" y="2499063"/>
            <a:ext cx="851400" cy="306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9" name="Google Shape;739;p116"/>
          <p:cNvCxnSpPr>
            <a:stCxn id="736" idx="3"/>
          </p:cNvCxnSpPr>
          <p:nvPr/>
        </p:nvCxnSpPr>
        <p:spPr>
          <a:xfrm flipH="1" rot="10800000">
            <a:off x="1929550" y="3060050"/>
            <a:ext cx="984900" cy="262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0" name="Google Shape;740;p116"/>
          <p:cNvCxnSpPr>
            <a:stCxn id="741" idx="3"/>
          </p:cNvCxnSpPr>
          <p:nvPr/>
        </p:nvCxnSpPr>
        <p:spPr>
          <a:xfrm>
            <a:off x="2008875" y="1563538"/>
            <a:ext cx="528900" cy="632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1" name="Google Shape;741;p116"/>
          <p:cNvSpPr txBox="1"/>
          <p:nvPr>
            <p:ph type="title"/>
          </p:nvPr>
        </p:nvSpPr>
        <p:spPr>
          <a:xfrm>
            <a:off x="199575" y="1236088"/>
            <a:ext cx="18093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Cluttered UI with Inconsistent Graphical Elements </a:t>
            </a:r>
            <a:endParaRPr sz="1200"/>
          </a:p>
        </p:txBody>
      </p:sp>
      <p:cxnSp>
        <p:nvCxnSpPr>
          <p:cNvPr id="742" name="Google Shape;742;p116"/>
          <p:cNvCxnSpPr>
            <a:stCxn id="743" idx="1"/>
          </p:cNvCxnSpPr>
          <p:nvPr/>
        </p:nvCxnSpPr>
        <p:spPr>
          <a:xfrm flipH="1">
            <a:off x="6248075" y="3718150"/>
            <a:ext cx="846000" cy="109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4" name="Google Shape;744;p116"/>
          <p:cNvSpPr txBox="1"/>
          <p:nvPr>
            <p:ph type="title"/>
          </p:nvPr>
        </p:nvSpPr>
        <p:spPr>
          <a:xfrm>
            <a:off x="6910250" y="1547775"/>
            <a:ext cx="20379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Ability to Log Activity, Without Signing The Log Book </a:t>
            </a:r>
            <a:endParaRPr sz="1200"/>
          </a:p>
        </p:txBody>
      </p:sp>
      <p:sp>
        <p:nvSpPr>
          <p:cNvPr id="743" name="Google Shape;743;p116"/>
          <p:cNvSpPr txBox="1"/>
          <p:nvPr>
            <p:ph type="title"/>
          </p:nvPr>
        </p:nvSpPr>
        <p:spPr>
          <a:xfrm>
            <a:off x="7094075" y="3484900"/>
            <a:ext cx="1777800" cy="4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Clear Button To Sign Log Book </a:t>
            </a:r>
            <a:endParaRPr sz="1200"/>
          </a:p>
        </p:txBody>
      </p:sp>
      <p:cxnSp>
        <p:nvCxnSpPr>
          <p:cNvPr id="745" name="Google Shape;745;p116"/>
          <p:cNvCxnSpPr/>
          <p:nvPr/>
        </p:nvCxnSpPr>
        <p:spPr>
          <a:xfrm flipH="1">
            <a:off x="6831100" y="2080725"/>
            <a:ext cx="465600" cy="277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46" name="Google Shape;746;p116"/>
          <p:cNvCxnSpPr>
            <a:stCxn id="747" idx="1"/>
          </p:cNvCxnSpPr>
          <p:nvPr/>
        </p:nvCxnSpPr>
        <p:spPr>
          <a:xfrm flipH="1">
            <a:off x="6482750" y="3038175"/>
            <a:ext cx="427500" cy="184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47" name="Google Shape;747;p116"/>
          <p:cNvSpPr txBox="1"/>
          <p:nvPr>
            <p:ph type="title"/>
          </p:nvPr>
        </p:nvSpPr>
        <p:spPr>
          <a:xfrm>
            <a:off x="6910250" y="2710725"/>
            <a:ext cx="20379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User Education of Log Book Functionality</a:t>
            </a:r>
            <a:endParaRPr sz="1200"/>
          </a:p>
        </p:txBody>
      </p:sp>
      <p:sp>
        <p:nvSpPr>
          <p:cNvPr id="748" name="Google Shape;748;p116"/>
          <p:cNvSpPr txBox="1"/>
          <p:nvPr>
            <p:ph type="title"/>
          </p:nvPr>
        </p:nvSpPr>
        <p:spPr>
          <a:xfrm>
            <a:off x="6964025" y="4296625"/>
            <a:ext cx="20379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Intuitive Log Book Experience and Clear User Engagement Path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749" name="Google Shape;749;p116"/>
          <p:cNvSpPr txBox="1"/>
          <p:nvPr>
            <p:ph type="title"/>
          </p:nvPr>
        </p:nvSpPr>
        <p:spPr>
          <a:xfrm>
            <a:off x="320950" y="3813050"/>
            <a:ext cx="1608600" cy="72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 Clear Button Interaction</a:t>
            </a:r>
            <a:endParaRPr sz="1200"/>
          </a:p>
        </p:txBody>
      </p:sp>
      <p:cxnSp>
        <p:nvCxnSpPr>
          <p:cNvPr id="750" name="Google Shape;750;p116"/>
          <p:cNvCxnSpPr>
            <a:stCxn id="749" idx="3"/>
          </p:cNvCxnSpPr>
          <p:nvPr/>
        </p:nvCxnSpPr>
        <p:spPr>
          <a:xfrm flipH="1" rot="10800000">
            <a:off x="1929550" y="4154750"/>
            <a:ext cx="1117800" cy="22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1" name="Google Shape;751;p116"/>
          <p:cNvSpPr txBox="1"/>
          <p:nvPr>
            <p:ph type="title"/>
          </p:nvPr>
        </p:nvSpPr>
        <p:spPr>
          <a:xfrm>
            <a:off x="220600" y="4432500"/>
            <a:ext cx="1908600" cy="6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Poor User Experience of Log Book Feature</a:t>
            </a:r>
            <a:endParaRPr sz="1200">
              <a:solidFill>
                <a:srgbClr val="FF0000"/>
              </a:solidFill>
            </a:endParaRPr>
          </a:p>
        </p:txBody>
      </p:sp>
      <p:pic>
        <p:nvPicPr>
          <p:cNvPr id="752" name="Google Shape;752;p116"/>
          <p:cNvPicPr preferRelativeResize="0"/>
          <p:nvPr/>
        </p:nvPicPr>
        <p:blipFill rotWithShape="1">
          <a:blip r:embed="rId5">
            <a:alphaModFix/>
          </a:blip>
          <a:srcRect b="13337" l="0" r="0" t="0"/>
          <a:stretch/>
        </p:blipFill>
        <p:spPr>
          <a:xfrm>
            <a:off x="6885650" y="2465213"/>
            <a:ext cx="356512" cy="3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16"/>
          <p:cNvPicPr preferRelativeResize="0"/>
          <p:nvPr/>
        </p:nvPicPr>
        <p:blipFill rotWithShape="1">
          <a:blip r:embed="rId6">
            <a:alphaModFix/>
          </a:blip>
          <a:srcRect b="16638" l="0" r="0" t="0"/>
          <a:stretch/>
        </p:blipFill>
        <p:spPr>
          <a:xfrm>
            <a:off x="6885650" y="3223988"/>
            <a:ext cx="356499" cy="31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Design Change #3: Group Creation </a:t>
            </a:r>
            <a:endParaRPr/>
          </a:p>
        </p:txBody>
      </p:sp>
      <p:pic>
        <p:nvPicPr>
          <p:cNvPr id="759" name="Google Shape;759;p117"/>
          <p:cNvPicPr preferRelativeResize="0"/>
          <p:nvPr/>
        </p:nvPicPr>
        <p:blipFill rotWithShape="1">
          <a:blip r:embed="rId3">
            <a:alphaModFix/>
          </a:blip>
          <a:srcRect b="14449" l="33748" r="28356" t="0"/>
          <a:stretch/>
        </p:blipFill>
        <p:spPr>
          <a:xfrm>
            <a:off x="4794800" y="1324400"/>
            <a:ext cx="1907376" cy="3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17"/>
          <p:cNvPicPr preferRelativeResize="0"/>
          <p:nvPr/>
        </p:nvPicPr>
        <p:blipFill rotWithShape="1">
          <a:blip r:embed="rId4">
            <a:alphaModFix/>
          </a:blip>
          <a:srcRect b="11786" l="13330" r="13382" t="9374"/>
          <a:stretch/>
        </p:blipFill>
        <p:spPr>
          <a:xfrm>
            <a:off x="2151394" y="1210450"/>
            <a:ext cx="2421267" cy="3441352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117"/>
          <p:cNvSpPr txBox="1"/>
          <p:nvPr>
            <p:ph type="title"/>
          </p:nvPr>
        </p:nvSpPr>
        <p:spPr>
          <a:xfrm>
            <a:off x="2312925" y="4651800"/>
            <a:ext cx="20982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What We Learned</a:t>
            </a:r>
            <a:endParaRPr i="1" sz="1200"/>
          </a:p>
        </p:txBody>
      </p:sp>
      <p:sp>
        <p:nvSpPr>
          <p:cNvPr id="762" name="Google Shape;762;p117"/>
          <p:cNvSpPr txBox="1"/>
          <p:nvPr>
            <p:ph type="title"/>
          </p:nvPr>
        </p:nvSpPr>
        <p:spPr>
          <a:xfrm>
            <a:off x="4699388" y="4651800"/>
            <a:ext cx="20982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How We Revised</a:t>
            </a:r>
            <a:endParaRPr i="1" sz="1200"/>
          </a:p>
        </p:txBody>
      </p:sp>
      <p:sp>
        <p:nvSpPr>
          <p:cNvPr id="763" name="Google Shape;763;p117"/>
          <p:cNvSpPr txBox="1"/>
          <p:nvPr>
            <p:ph type="title"/>
          </p:nvPr>
        </p:nvSpPr>
        <p:spPr>
          <a:xfrm>
            <a:off x="199575" y="3237775"/>
            <a:ext cx="18093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 Visual Way to See Who Is Currently Added (Group Status)</a:t>
            </a:r>
            <a:endParaRPr sz="1200"/>
          </a:p>
        </p:txBody>
      </p:sp>
      <p:sp>
        <p:nvSpPr>
          <p:cNvPr id="764" name="Google Shape;764;p117"/>
          <p:cNvSpPr txBox="1"/>
          <p:nvPr>
            <p:ph type="title"/>
          </p:nvPr>
        </p:nvSpPr>
        <p:spPr>
          <a:xfrm>
            <a:off x="199575" y="2397825"/>
            <a:ext cx="18093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Many Users Were Not Fans of the “List View” Directory</a:t>
            </a:r>
            <a:endParaRPr sz="1200"/>
          </a:p>
        </p:txBody>
      </p:sp>
      <p:cxnSp>
        <p:nvCxnSpPr>
          <p:cNvPr id="765" name="Google Shape;765;p117"/>
          <p:cNvCxnSpPr>
            <a:stCxn id="764" idx="3"/>
          </p:cNvCxnSpPr>
          <p:nvPr/>
        </p:nvCxnSpPr>
        <p:spPr>
          <a:xfrm>
            <a:off x="2008875" y="2725275"/>
            <a:ext cx="417300" cy="197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6" name="Google Shape;766;p117"/>
          <p:cNvCxnSpPr>
            <a:stCxn id="763" idx="3"/>
          </p:cNvCxnSpPr>
          <p:nvPr/>
        </p:nvCxnSpPr>
        <p:spPr>
          <a:xfrm flipH="1" rot="10800000">
            <a:off x="2008875" y="3519925"/>
            <a:ext cx="441900" cy="157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7" name="Google Shape;767;p117"/>
          <p:cNvCxnSpPr>
            <a:stCxn id="768" idx="3"/>
          </p:cNvCxnSpPr>
          <p:nvPr/>
        </p:nvCxnSpPr>
        <p:spPr>
          <a:xfrm>
            <a:off x="2008875" y="1800863"/>
            <a:ext cx="912000" cy="713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8" name="Google Shape;768;p117"/>
          <p:cNvSpPr txBox="1"/>
          <p:nvPr>
            <p:ph type="title"/>
          </p:nvPr>
        </p:nvSpPr>
        <p:spPr>
          <a:xfrm>
            <a:off x="199575" y="1473413"/>
            <a:ext cx="18093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 Clear Interaction Button that Adds Members</a:t>
            </a:r>
            <a:endParaRPr sz="1200"/>
          </a:p>
        </p:txBody>
      </p:sp>
      <p:cxnSp>
        <p:nvCxnSpPr>
          <p:cNvPr id="769" name="Google Shape;769;p117"/>
          <p:cNvCxnSpPr>
            <a:stCxn id="770" idx="1"/>
          </p:cNvCxnSpPr>
          <p:nvPr/>
        </p:nvCxnSpPr>
        <p:spPr>
          <a:xfrm rot="10800000">
            <a:off x="6597800" y="3713875"/>
            <a:ext cx="456600" cy="116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1" name="Google Shape;771;p117"/>
          <p:cNvSpPr txBox="1"/>
          <p:nvPr>
            <p:ph type="title"/>
          </p:nvPr>
        </p:nvSpPr>
        <p:spPr>
          <a:xfrm>
            <a:off x="6924325" y="1627313"/>
            <a:ext cx="20379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Clear Understanding of Member/ Group Status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(Added or Not)</a:t>
            </a:r>
            <a:endParaRPr sz="1200"/>
          </a:p>
        </p:txBody>
      </p:sp>
      <p:sp>
        <p:nvSpPr>
          <p:cNvPr id="770" name="Google Shape;770;p117"/>
          <p:cNvSpPr txBox="1"/>
          <p:nvPr>
            <p:ph type="title"/>
          </p:nvPr>
        </p:nvSpPr>
        <p:spPr>
          <a:xfrm>
            <a:off x="7054400" y="3390625"/>
            <a:ext cx="1777800" cy="8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Scroll Bar To Maximize Search Visibility of Profiles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cxnSp>
        <p:nvCxnSpPr>
          <p:cNvPr id="772" name="Google Shape;772;p117"/>
          <p:cNvCxnSpPr>
            <a:stCxn id="771" idx="1"/>
          </p:cNvCxnSpPr>
          <p:nvPr/>
        </p:nvCxnSpPr>
        <p:spPr>
          <a:xfrm flipH="1">
            <a:off x="5639125" y="1954763"/>
            <a:ext cx="1285200" cy="1106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3" name="Google Shape;773;p117"/>
          <p:cNvCxnSpPr>
            <a:stCxn id="774" idx="1"/>
          </p:cNvCxnSpPr>
          <p:nvPr/>
        </p:nvCxnSpPr>
        <p:spPr>
          <a:xfrm flipH="1">
            <a:off x="6010225" y="2825813"/>
            <a:ext cx="914100" cy="4704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74" name="Google Shape;774;p117"/>
          <p:cNvSpPr txBox="1"/>
          <p:nvPr>
            <p:ph type="title"/>
          </p:nvPr>
        </p:nvSpPr>
        <p:spPr>
          <a:xfrm>
            <a:off x="6924325" y="2498363"/>
            <a:ext cx="2037900" cy="6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Interactive Display of Friend Profiles that Match Search Queries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75" name="Google Shape;775;p117"/>
          <p:cNvSpPr txBox="1"/>
          <p:nvPr>
            <p:ph type="title"/>
          </p:nvPr>
        </p:nvSpPr>
        <p:spPr>
          <a:xfrm>
            <a:off x="6915488" y="4149525"/>
            <a:ext cx="2037900" cy="10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User-Friendly Experience of Adding Multiple Members To 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A Group 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776" name="Google Shape;776;p117"/>
          <p:cNvSpPr txBox="1"/>
          <p:nvPr>
            <p:ph type="title"/>
          </p:nvPr>
        </p:nvSpPr>
        <p:spPr>
          <a:xfrm>
            <a:off x="190713" y="4144925"/>
            <a:ext cx="1908600" cy="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0000"/>
                </a:solidFill>
              </a:rPr>
              <a:t>Frustrating</a:t>
            </a:r>
            <a:r>
              <a:rPr lang="en" sz="1200">
                <a:solidFill>
                  <a:srgbClr val="FF0000"/>
                </a:solidFill>
              </a:rPr>
              <a:t> UX of Viewing &amp; Adding Multiple Members Concurrently</a:t>
            </a:r>
            <a:endParaRPr sz="1200">
              <a:solidFill>
                <a:srgbClr val="FF0000"/>
              </a:solidFill>
            </a:endParaRPr>
          </a:p>
        </p:txBody>
      </p:sp>
      <p:cxnSp>
        <p:nvCxnSpPr>
          <p:cNvPr id="777" name="Google Shape;777;p117"/>
          <p:cNvCxnSpPr>
            <a:stCxn id="771" idx="1"/>
          </p:cNvCxnSpPr>
          <p:nvPr/>
        </p:nvCxnSpPr>
        <p:spPr>
          <a:xfrm flipH="1">
            <a:off x="5829625" y="1954763"/>
            <a:ext cx="1094700" cy="2436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78" name="Google Shape;778;p117"/>
          <p:cNvPicPr preferRelativeResize="0"/>
          <p:nvPr/>
        </p:nvPicPr>
        <p:blipFill rotWithShape="1">
          <a:blip r:embed="rId5">
            <a:alphaModFix/>
          </a:blip>
          <a:srcRect b="13337" l="0" r="0" t="0"/>
          <a:stretch/>
        </p:blipFill>
        <p:spPr>
          <a:xfrm>
            <a:off x="6859725" y="1324250"/>
            <a:ext cx="356512" cy="31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17"/>
          <p:cNvPicPr preferRelativeResize="0"/>
          <p:nvPr/>
        </p:nvPicPr>
        <p:blipFill rotWithShape="1">
          <a:blip r:embed="rId6">
            <a:alphaModFix/>
          </a:blip>
          <a:srcRect b="12724" l="0" r="0" t="0"/>
          <a:stretch/>
        </p:blipFill>
        <p:spPr>
          <a:xfrm>
            <a:off x="6859725" y="2359846"/>
            <a:ext cx="356499" cy="308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17"/>
          <p:cNvPicPr preferRelativeResize="0"/>
          <p:nvPr/>
        </p:nvPicPr>
        <p:blipFill rotWithShape="1">
          <a:blip r:embed="rId7">
            <a:alphaModFix/>
          </a:blip>
          <a:srcRect b="16638" l="0" r="0" t="0"/>
          <a:stretch/>
        </p:blipFill>
        <p:spPr>
          <a:xfrm>
            <a:off x="6859725" y="3349850"/>
            <a:ext cx="356499" cy="310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18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Medium-Fi</a:t>
            </a:r>
            <a:r>
              <a:rPr lang="en" sz="4200"/>
              <a:t> Task 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Flows</a:t>
            </a:r>
            <a:endParaRPr sz="4200"/>
          </a:p>
        </p:txBody>
      </p:sp>
      <p:sp>
        <p:nvSpPr>
          <p:cNvPr id="786" name="Google Shape;786;p118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07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787" name="Google Shape;787;p118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19"/>
          <p:cNvSpPr txBox="1"/>
          <p:nvPr>
            <p:ph idx="4294967295" type="title"/>
          </p:nvPr>
        </p:nvSpPr>
        <p:spPr>
          <a:xfrm>
            <a:off x="460500" y="4099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1: Log a Physical Activity</a:t>
            </a:r>
            <a:endParaRPr/>
          </a:p>
        </p:txBody>
      </p:sp>
      <p:grpSp>
        <p:nvGrpSpPr>
          <p:cNvPr id="793" name="Google Shape;793;p119"/>
          <p:cNvGrpSpPr/>
          <p:nvPr/>
        </p:nvGrpSpPr>
        <p:grpSpPr>
          <a:xfrm>
            <a:off x="2268974" y="1897996"/>
            <a:ext cx="4898083" cy="2215537"/>
            <a:chOff x="286500" y="1088525"/>
            <a:chExt cx="8587102" cy="3880100"/>
          </a:xfrm>
        </p:grpSpPr>
        <p:pic>
          <p:nvPicPr>
            <p:cNvPr id="794" name="Google Shape;794;p1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6500" y="1088525"/>
              <a:ext cx="1773522" cy="3880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5" name="Google Shape;795;p119"/>
            <p:cNvPicPr preferRelativeResize="0"/>
            <p:nvPr/>
          </p:nvPicPr>
          <p:blipFill rotWithShape="1">
            <a:blip r:embed="rId4">
              <a:alphaModFix/>
            </a:blip>
            <a:srcRect b="0" l="0" r="50019" t="0"/>
            <a:stretch/>
          </p:blipFill>
          <p:spPr>
            <a:xfrm>
              <a:off x="2145588" y="1565550"/>
              <a:ext cx="2671686" cy="27370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96" name="Google Shape;796;p119"/>
            <p:cNvCxnSpPr>
              <a:endCxn id="795" idx="1"/>
            </p:cNvCxnSpPr>
            <p:nvPr/>
          </p:nvCxnSpPr>
          <p:spPr>
            <a:xfrm flipH="1" rot="10800000">
              <a:off x="1178388" y="2934087"/>
              <a:ext cx="967200" cy="1655100"/>
            </a:xfrm>
            <a:prstGeom prst="straightConnector1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797" name="Google Shape;797;p119"/>
            <p:cNvCxnSpPr/>
            <p:nvPr/>
          </p:nvCxnSpPr>
          <p:spPr>
            <a:xfrm>
              <a:off x="2909650" y="2531575"/>
              <a:ext cx="1126200" cy="6000"/>
            </a:xfrm>
            <a:prstGeom prst="straightConnector1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pic>
          <p:nvPicPr>
            <p:cNvPr id="798" name="Google Shape;798;p119"/>
            <p:cNvPicPr preferRelativeResize="0"/>
            <p:nvPr/>
          </p:nvPicPr>
          <p:blipFill rotWithShape="1">
            <a:blip r:embed="rId4">
              <a:alphaModFix/>
            </a:blip>
            <a:srcRect b="0" l="50019" r="0" t="0"/>
            <a:stretch/>
          </p:blipFill>
          <p:spPr>
            <a:xfrm>
              <a:off x="6201925" y="1565550"/>
              <a:ext cx="2671677" cy="2737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9" name="Google Shape;799;p1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80887" y="1565550"/>
              <a:ext cx="1257440" cy="27370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00" name="Google Shape;800;p119"/>
            <p:cNvCxnSpPr/>
            <p:nvPr/>
          </p:nvCxnSpPr>
          <p:spPr>
            <a:xfrm>
              <a:off x="4508625" y="2991050"/>
              <a:ext cx="489300" cy="304200"/>
            </a:xfrm>
            <a:prstGeom prst="straightConnector1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01" name="Google Shape;801;p119"/>
            <p:cNvCxnSpPr/>
            <p:nvPr/>
          </p:nvCxnSpPr>
          <p:spPr>
            <a:xfrm>
              <a:off x="7423350" y="3489300"/>
              <a:ext cx="589800" cy="3300"/>
            </a:xfrm>
            <a:prstGeom prst="straightConnector1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802" name="Google Shape;802;p119"/>
            <p:cNvCxnSpPr/>
            <p:nvPr/>
          </p:nvCxnSpPr>
          <p:spPr>
            <a:xfrm>
              <a:off x="5924325" y="3238700"/>
              <a:ext cx="489300" cy="304200"/>
            </a:xfrm>
            <a:prstGeom prst="straightConnector1">
              <a:avLst/>
            </a:prstGeom>
            <a:noFill/>
            <a:ln cap="flat" cmpd="sng" w="28575">
              <a:solidFill>
                <a:srgbClr val="FF99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20"/>
          <p:cNvSpPr txBox="1"/>
          <p:nvPr>
            <p:ph idx="4294967295" type="title"/>
          </p:nvPr>
        </p:nvSpPr>
        <p:spPr>
          <a:xfrm>
            <a:off x="460500" y="4099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1: Log a Physical Activity</a:t>
            </a:r>
            <a:endParaRPr/>
          </a:p>
        </p:txBody>
      </p:sp>
      <p:pic>
        <p:nvPicPr>
          <p:cNvPr id="808" name="Google Shape;808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231" y="1215050"/>
            <a:ext cx="6812345" cy="350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20"/>
          <p:cNvPicPr preferRelativeResize="0"/>
          <p:nvPr/>
        </p:nvPicPr>
        <p:blipFill rotWithShape="1">
          <a:blip r:embed="rId4">
            <a:alphaModFix/>
          </a:blip>
          <a:srcRect b="0" l="75125" r="0" t="0"/>
          <a:stretch/>
        </p:blipFill>
        <p:spPr>
          <a:xfrm>
            <a:off x="249425" y="1188650"/>
            <a:ext cx="1697846" cy="355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120"/>
          <p:cNvCxnSpPr/>
          <p:nvPr/>
        </p:nvCxnSpPr>
        <p:spPr>
          <a:xfrm flipH="1" rot="10800000">
            <a:off x="1498400" y="2478850"/>
            <a:ext cx="800100" cy="11811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1" name="Google Shape;811;p120"/>
          <p:cNvCxnSpPr/>
          <p:nvPr/>
        </p:nvCxnSpPr>
        <p:spPr>
          <a:xfrm>
            <a:off x="3365975" y="3088475"/>
            <a:ext cx="866100" cy="705000"/>
          </a:xfrm>
          <a:prstGeom prst="straightConnector1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2" name="Google Shape;812;p120"/>
          <p:cNvCxnSpPr/>
          <p:nvPr/>
        </p:nvCxnSpPr>
        <p:spPr>
          <a:xfrm flipH="1" rot="10800000">
            <a:off x="5041700" y="2612200"/>
            <a:ext cx="800100" cy="1181100"/>
          </a:xfrm>
          <a:prstGeom prst="straightConnector1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3" name="Google Shape;813;p120"/>
          <p:cNvCxnSpPr/>
          <p:nvPr/>
        </p:nvCxnSpPr>
        <p:spPr>
          <a:xfrm flipH="1" rot="10800000">
            <a:off x="6651500" y="1888300"/>
            <a:ext cx="800100" cy="1181100"/>
          </a:xfrm>
          <a:prstGeom prst="straightConnector1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4" name="Google Shape;814;p120"/>
          <p:cNvSpPr txBox="1"/>
          <p:nvPr/>
        </p:nvSpPr>
        <p:spPr>
          <a:xfrm>
            <a:off x="2489200" y="2879650"/>
            <a:ext cx="800100" cy="3795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21"/>
          <p:cNvSpPr txBox="1"/>
          <p:nvPr>
            <p:ph idx="4294967295" type="title"/>
          </p:nvPr>
        </p:nvSpPr>
        <p:spPr>
          <a:xfrm>
            <a:off x="460500" y="4099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2: Add A Friend</a:t>
            </a:r>
            <a:endParaRPr/>
          </a:p>
        </p:txBody>
      </p:sp>
      <p:pic>
        <p:nvPicPr>
          <p:cNvPr id="820" name="Google Shape;820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50" y="1111000"/>
            <a:ext cx="1773522" cy="38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625" y="1436325"/>
            <a:ext cx="6334677" cy="3153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2" name="Google Shape;822;p121"/>
          <p:cNvCxnSpPr/>
          <p:nvPr/>
        </p:nvCxnSpPr>
        <p:spPr>
          <a:xfrm flipH="1" rot="10800000">
            <a:off x="1203125" y="1773925"/>
            <a:ext cx="1628700" cy="2905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3" name="Google Shape;823;p121"/>
          <p:cNvCxnSpPr/>
          <p:nvPr/>
        </p:nvCxnSpPr>
        <p:spPr>
          <a:xfrm>
            <a:off x="3841550" y="1688275"/>
            <a:ext cx="476100" cy="181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4" name="Google Shape;824;p121"/>
          <p:cNvCxnSpPr/>
          <p:nvPr/>
        </p:nvCxnSpPr>
        <p:spPr>
          <a:xfrm>
            <a:off x="5354725" y="1948700"/>
            <a:ext cx="428400" cy="3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25" name="Google Shape;825;p121"/>
          <p:cNvCxnSpPr/>
          <p:nvPr/>
        </p:nvCxnSpPr>
        <p:spPr>
          <a:xfrm>
            <a:off x="6803475" y="2547650"/>
            <a:ext cx="807600" cy="2073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22"/>
          <p:cNvSpPr txBox="1"/>
          <p:nvPr>
            <p:ph idx="4294967295" type="title"/>
          </p:nvPr>
        </p:nvSpPr>
        <p:spPr>
          <a:xfrm>
            <a:off x="460500" y="4099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2: Add A Friend</a:t>
            </a:r>
            <a:endParaRPr/>
          </a:p>
        </p:txBody>
      </p:sp>
      <p:pic>
        <p:nvPicPr>
          <p:cNvPr id="831" name="Google Shape;831;p122"/>
          <p:cNvPicPr preferRelativeResize="0"/>
          <p:nvPr/>
        </p:nvPicPr>
        <p:blipFill rotWithShape="1">
          <a:blip r:embed="rId3">
            <a:alphaModFix/>
          </a:blip>
          <a:srcRect b="0" l="76066" r="0" t="0"/>
          <a:stretch/>
        </p:blipFill>
        <p:spPr>
          <a:xfrm>
            <a:off x="745450" y="1066075"/>
            <a:ext cx="1865220" cy="38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3070" y="1066075"/>
            <a:ext cx="5635483" cy="3880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3" name="Google Shape;833;p122"/>
          <p:cNvCxnSpPr/>
          <p:nvPr/>
        </p:nvCxnSpPr>
        <p:spPr>
          <a:xfrm flipH="1" rot="10800000">
            <a:off x="2372775" y="2713175"/>
            <a:ext cx="775800" cy="3600"/>
          </a:xfrm>
          <a:prstGeom prst="straightConnector1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4" name="Google Shape;834;p122"/>
          <p:cNvCxnSpPr/>
          <p:nvPr/>
        </p:nvCxnSpPr>
        <p:spPr>
          <a:xfrm>
            <a:off x="4179700" y="2713325"/>
            <a:ext cx="890400" cy="0"/>
          </a:xfrm>
          <a:prstGeom prst="straightConnector1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5" name="Google Shape;835;p122"/>
          <p:cNvCxnSpPr/>
          <p:nvPr/>
        </p:nvCxnSpPr>
        <p:spPr>
          <a:xfrm>
            <a:off x="6101025" y="2713325"/>
            <a:ext cx="890400" cy="0"/>
          </a:xfrm>
          <a:prstGeom prst="straightConnector1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36" name="Google Shape;836;p122"/>
          <p:cNvSpPr txBox="1"/>
          <p:nvPr/>
        </p:nvSpPr>
        <p:spPr>
          <a:xfrm>
            <a:off x="1164450" y="2523575"/>
            <a:ext cx="1093800" cy="3795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23"/>
          <p:cNvSpPr txBox="1"/>
          <p:nvPr>
            <p:ph idx="4294967295" type="title"/>
          </p:nvPr>
        </p:nvSpPr>
        <p:spPr>
          <a:xfrm>
            <a:off x="460500" y="4099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3: Create A Community</a:t>
            </a:r>
            <a:endParaRPr/>
          </a:p>
        </p:txBody>
      </p:sp>
      <p:pic>
        <p:nvPicPr>
          <p:cNvPr id="842" name="Google Shape;842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150" y="1111000"/>
            <a:ext cx="1773522" cy="388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123"/>
          <p:cNvPicPr preferRelativeResize="0"/>
          <p:nvPr/>
        </p:nvPicPr>
        <p:blipFill rotWithShape="1">
          <a:blip r:embed="rId4">
            <a:alphaModFix/>
          </a:blip>
          <a:srcRect b="0" l="0" r="49484" t="0"/>
          <a:stretch/>
        </p:blipFill>
        <p:spPr>
          <a:xfrm>
            <a:off x="2482625" y="1436325"/>
            <a:ext cx="3199901" cy="31538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4" name="Google Shape;844;p123"/>
          <p:cNvCxnSpPr/>
          <p:nvPr/>
        </p:nvCxnSpPr>
        <p:spPr>
          <a:xfrm flipH="1" rot="10800000">
            <a:off x="1203125" y="1773925"/>
            <a:ext cx="1628700" cy="2905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5" name="Google Shape;845;p123"/>
          <p:cNvCxnSpPr/>
          <p:nvPr/>
        </p:nvCxnSpPr>
        <p:spPr>
          <a:xfrm>
            <a:off x="3841550" y="1688275"/>
            <a:ext cx="476100" cy="181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46" name="Google Shape;846;p123"/>
          <p:cNvPicPr preferRelativeResize="0"/>
          <p:nvPr/>
        </p:nvPicPr>
        <p:blipFill rotWithShape="1">
          <a:blip r:embed="rId5">
            <a:alphaModFix/>
          </a:blip>
          <a:srcRect b="0" l="0" r="49909" t="0"/>
          <a:stretch/>
        </p:blipFill>
        <p:spPr>
          <a:xfrm>
            <a:off x="5682525" y="1436325"/>
            <a:ext cx="3199900" cy="3153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7" name="Google Shape;847;p123"/>
          <p:cNvCxnSpPr/>
          <p:nvPr/>
        </p:nvCxnSpPr>
        <p:spPr>
          <a:xfrm>
            <a:off x="4738825" y="1923625"/>
            <a:ext cx="1065900" cy="153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48" name="Google Shape;848;p123"/>
          <p:cNvCxnSpPr/>
          <p:nvPr/>
        </p:nvCxnSpPr>
        <p:spPr>
          <a:xfrm>
            <a:off x="6322075" y="2000125"/>
            <a:ext cx="1121400" cy="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24"/>
          <p:cNvSpPr txBox="1"/>
          <p:nvPr>
            <p:ph idx="4294967295" type="title"/>
          </p:nvPr>
        </p:nvSpPr>
        <p:spPr>
          <a:xfrm>
            <a:off x="460500" y="4099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3: Create A Community</a:t>
            </a:r>
            <a:endParaRPr/>
          </a:p>
        </p:txBody>
      </p:sp>
      <p:pic>
        <p:nvPicPr>
          <p:cNvPr id="854" name="Google Shape;854;p124"/>
          <p:cNvPicPr preferRelativeResize="0"/>
          <p:nvPr/>
        </p:nvPicPr>
        <p:blipFill rotWithShape="1">
          <a:blip r:embed="rId3">
            <a:alphaModFix/>
          </a:blip>
          <a:srcRect b="0" l="49909" r="0" t="0"/>
          <a:stretch/>
        </p:blipFill>
        <p:spPr>
          <a:xfrm>
            <a:off x="318225" y="1198200"/>
            <a:ext cx="3356752" cy="3318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24"/>
          <p:cNvPicPr preferRelativeResize="0"/>
          <p:nvPr/>
        </p:nvPicPr>
        <p:blipFill rotWithShape="1">
          <a:blip r:embed="rId4">
            <a:alphaModFix/>
          </a:blip>
          <a:srcRect b="0" l="0" r="49487" t="0"/>
          <a:stretch/>
        </p:blipFill>
        <p:spPr>
          <a:xfrm>
            <a:off x="3884975" y="1198200"/>
            <a:ext cx="3356749" cy="33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24"/>
          <p:cNvPicPr preferRelativeResize="0"/>
          <p:nvPr/>
        </p:nvPicPr>
        <p:blipFill rotWithShape="1">
          <a:blip r:embed="rId4">
            <a:alphaModFix/>
          </a:blip>
          <a:srcRect b="0" l="49718" r="23473" t="0"/>
          <a:stretch/>
        </p:blipFill>
        <p:spPr>
          <a:xfrm>
            <a:off x="7130877" y="1198200"/>
            <a:ext cx="1781498" cy="33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7" name="Google Shape;857;p124"/>
          <p:cNvCxnSpPr/>
          <p:nvPr/>
        </p:nvCxnSpPr>
        <p:spPr>
          <a:xfrm flipH="1" rot="10800000">
            <a:off x="1053525" y="1993250"/>
            <a:ext cx="1289700" cy="8190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8" name="Google Shape;858;p124"/>
          <p:cNvCxnSpPr/>
          <p:nvPr/>
        </p:nvCxnSpPr>
        <p:spPr>
          <a:xfrm flipH="1" rot="10800000">
            <a:off x="3477825" y="2012500"/>
            <a:ext cx="829800" cy="8322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9" name="Google Shape;859;p124"/>
          <p:cNvCxnSpPr/>
          <p:nvPr/>
        </p:nvCxnSpPr>
        <p:spPr>
          <a:xfrm flipH="1" rot="10800000">
            <a:off x="5090725" y="1988575"/>
            <a:ext cx="811800" cy="740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0" name="Google Shape;860;p124"/>
          <p:cNvCxnSpPr/>
          <p:nvPr/>
        </p:nvCxnSpPr>
        <p:spPr>
          <a:xfrm flipH="1" rot="10800000">
            <a:off x="6652225" y="1970550"/>
            <a:ext cx="1785000" cy="18909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25"/>
          <p:cNvSpPr txBox="1"/>
          <p:nvPr>
            <p:ph idx="4294967295" type="title"/>
          </p:nvPr>
        </p:nvSpPr>
        <p:spPr>
          <a:xfrm>
            <a:off x="460500" y="4099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3: Create A Community</a:t>
            </a:r>
            <a:endParaRPr/>
          </a:p>
        </p:txBody>
      </p:sp>
      <p:pic>
        <p:nvPicPr>
          <p:cNvPr id="866" name="Google Shape;866;p125"/>
          <p:cNvPicPr preferRelativeResize="0"/>
          <p:nvPr/>
        </p:nvPicPr>
        <p:blipFill rotWithShape="1">
          <a:blip r:embed="rId3">
            <a:alphaModFix/>
          </a:blip>
          <a:srcRect b="0" l="76028" r="-49719" t="0"/>
          <a:stretch/>
        </p:blipFill>
        <p:spPr>
          <a:xfrm>
            <a:off x="384713" y="1233350"/>
            <a:ext cx="4935743" cy="33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288" y="1226150"/>
            <a:ext cx="6697899" cy="3366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8" name="Google Shape;868;p125"/>
          <p:cNvCxnSpPr/>
          <p:nvPr/>
        </p:nvCxnSpPr>
        <p:spPr>
          <a:xfrm flipH="1" rot="10800000">
            <a:off x="1934200" y="2240400"/>
            <a:ext cx="1425300" cy="22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69" name="Google Shape;869;p125"/>
          <p:cNvCxnSpPr/>
          <p:nvPr/>
        </p:nvCxnSpPr>
        <p:spPr>
          <a:xfrm flipH="1" rot="10800000">
            <a:off x="3680725" y="2531725"/>
            <a:ext cx="1425300" cy="22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0" name="Google Shape;870;p125"/>
          <p:cNvCxnSpPr/>
          <p:nvPr/>
        </p:nvCxnSpPr>
        <p:spPr>
          <a:xfrm flipH="1" rot="10800000">
            <a:off x="5414000" y="2803175"/>
            <a:ext cx="1425300" cy="228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71" name="Google Shape;871;p125"/>
          <p:cNvSpPr txBox="1"/>
          <p:nvPr/>
        </p:nvSpPr>
        <p:spPr>
          <a:xfrm>
            <a:off x="5918975" y="3767225"/>
            <a:ext cx="920400" cy="3795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cxnSp>
        <p:nvCxnSpPr>
          <p:cNvPr id="872" name="Google Shape;872;p125"/>
          <p:cNvCxnSpPr>
            <a:stCxn id="871" idx="3"/>
          </p:cNvCxnSpPr>
          <p:nvPr/>
        </p:nvCxnSpPr>
        <p:spPr>
          <a:xfrm flipH="1" rot="10800000">
            <a:off x="6839375" y="2173775"/>
            <a:ext cx="990300" cy="1783200"/>
          </a:xfrm>
          <a:prstGeom prst="straightConnector1">
            <a:avLst/>
          </a:prstGeom>
          <a:noFill/>
          <a:ln cap="flat" cmpd="sng" w="28575">
            <a:solidFill>
              <a:srgbClr val="F9CB9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99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559" name="Google Shape;559;p99"/>
          <p:cNvSpPr txBox="1"/>
          <p:nvPr>
            <p:ph idx="4" type="subTitle"/>
          </p:nvPr>
        </p:nvSpPr>
        <p:spPr>
          <a:xfrm>
            <a:off x="2044975" y="1820425"/>
            <a:ext cx="27966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Problem/Solution Space Overview</a:t>
            </a:r>
            <a:endParaRPr/>
          </a:p>
        </p:txBody>
      </p:sp>
      <p:sp>
        <p:nvSpPr>
          <p:cNvPr id="560" name="Google Shape;560;p99"/>
          <p:cNvSpPr txBox="1"/>
          <p:nvPr>
            <p:ph type="title"/>
          </p:nvPr>
        </p:nvSpPr>
        <p:spPr>
          <a:xfrm>
            <a:off x="1506550" y="127165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01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561" name="Google Shape;561;p99"/>
          <p:cNvSpPr txBox="1"/>
          <p:nvPr>
            <p:ph idx="1" type="subTitle"/>
          </p:nvPr>
        </p:nvSpPr>
        <p:spPr>
          <a:xfrm>
            <a:off x="2044975" y="1271650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Proposition</a:t>
            </a:r>
            <a:endParaRPr/>
          </a:p>
        </p:txBody>
      </p:sp>
      <p:sp>
        <p:nvSpPr>
          <p:cNvPr id="562" name="Google Shape;562;p99"/>
          <p:cNvSpPr txBox="1"/>
          <p:nvPr>
            <p:ph idx="3" type="title"/>
          </p:nvPr>
        </p:nvSpPr>
        <p:spPr>
          <a:xfrm>
            <a:off x="1506550" y="18204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</a:t>
            </a:r>
            <a:r>
              <a:rPr lang="en">
                <a:solidFill>
                  <a:srgbClr val="FF6B65"/>
                </a:solidFill>
              </a:rPr>
              <a:t>2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563" name="Google Shape;563;p99"/>
          <p:cNvSpPr txBox="1"/>
          <p:nvPr>
            <p:ph idx="5" type="title"/>
          </p:nvPr>
        </p:nvSpPr>
        <p:spPr>
          <a:xfrm>
            <a:off x="1506550" y="255665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</a:t>
            </a:r>
            <a:r>
              <a:rPr lang="en">
                <a:solidFill>
                  <a:srgbClr val="FF6B65"/>
                </a:solidFill>
              </a:rPr>
              <a:t>3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564" name="Google Shape;564;p99"/>
          <p:cNvSpPr txBox="1"/>
          <p:nvPr>
            <p:ph idx="6" type="subTitle"/>
          </p:nvPr>
        </p:nvSpPr>
        <p:spPr>
          <a:xfrm>
            <a:off x="2044975" y="2556648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Values and Tensions </a:t>
            </a:r>
            <a:endParaRPr/>
          </a:p>
        </p:txBody>
      </p:sp>
      <p:sp>
        <p:nvSpPr>
          <p:cNvPr id="565" name="Google Shape;565;p99"/>
          <p:cNvSpPr txBox="1"/>
          <p:nvPr>
            <p:ph idx="7" type="title"/>
          </p:nvPr>
        </p:nvSpPr>
        <p:spPr>
          <a:xfrm>
            <a:off x="1506550" y="329285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</a:t>
            </a:r>
            <a:r>
              <a:rPr lang="en">
                <a:solidFill>
                  <a:srgbClr val="FF6B65"/>
                </a:solidFill>
              </a:rPr>
              <a:t>4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566" name="Google Shape;566;p99"/>
          <p:cNvSpPr txBox="1"/>
          <p:nvPr>
            <p:ph idx="8" type="subTitle"/>
          </p:nvPr>
        </p:nvSpPr>
        <p:spPr>
          <a:xfrm>
            <a:off x="2044975" y="3292848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Tasks </a:t>
            </a:r>
            <a:endParaRPr/>
          </a:p>
        </p:txBody>
      </p:sp>
      <p:sp>
        <p:nvSpPr>
          <p:cNvPr id="567" name="Google Shape;567;p99"/>
          <p:cNvSpPr txBox="1"/>
          <p:nvPr>
            <p:ph idx="4" type="subTitle"/>
          </p:nvPr>
        </p:nvSpPr>
        <p:spPr>
          <a:xfrm>
            <a:off x="5380000" y="1439063"/>
            <a:ext cx="27966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Revised Interface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Sketches</a:t>
            </a:r>
            <a:endParaRPr/>
          </a:p>
        </p:txBody>
      </p:sp>
      <p:sp>
        <p:nvSpPr>
          <p:cNvPr id="568" name="Google Shape;568;p99"/>
          <p:cNvSpPr txBox="1"/>
          <p:nvPr>
            <p:ph type="title"/>
          </p:nvPr>
        </p:nvSpPr>
        <p:spPr>
          <a:xfrm>
            <a:off x="1506550" y="378550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05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569" name="Google Shape;569;p99"/>
          <p:cNvSpPr txBox="1"/>
          <p:nvPr>
            <p:ph idx="1" type="subTitle"/>
          </p:nvPr>
        </p:nvSpPr>
        <p:spPr>
          <a:xfrm>
            <a:off x="2044975" y="3785500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Usability Goals and Key Measurements </a:t>
            </a:r>
            <a:endParaRPr/>
          </a:p>
        </p:txBody>
      </p:sp>
      <p:sp>
        <p:nvSpPr>
          <p:cNvPr id="570" name="Google Shape;570;p99"/>
          <p:cNvSpPr txBox="1"/>
          <p:nvPr>
            <p:ph idx="3" type="title"/>
          </p:nvPr>
        </p:nvSpPr>
        <p:spPr>
          <a:xfrm>
            <a:off x="4841575" y="1439062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06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571" name="Google Shape;571;p99"/>
          <p:cNvSpPr txBox="1"/>
          <p:nvPr>
            <p:ph idx="5" type="title"/>
          </p:nvPr>
        </p:nvSpPr>
        <p:spPr>
          <a:xfrm>
            <a:off x="4841575" y="2133887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07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572" name="Google Shape;572;p99"/>
          <p:cNvSpPr txBox="1"/>
          <p:nvPr>
            <p:ph idx="6" type="subTitle"/>
          </p:nvPr>
        </p:nvSpPr>
        <p:spPr>
          <a:xfrm>
            <a:off x="5380000" y="2133875"/>
            <a:ext cx="2381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Medium-Fi Task Flows</a:t>
            </a:r>
            <a:endParaRPr/>
          </a:p>
        </p:txBody>
      </p:sp>
      <p:sp>
        <p:nvSpPr>
          <p:cNvPr id="573" name="Google Shape;573;p99"/>
          <p:cNvSpPr txBox="1"/>
          <p:nvPr>
            <p:ph idx="7" type="title"/>
          </p:nvPr>
        </p:nvSpPr>
        <p:spPr>
          <a:xfrm>
            <a:off x="4841575" y="2870087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08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574" name="Google Shape;574;p99"/>
          <p:cNvSpPr txBox="1"/>
          <p:nvPr>
            <p:ph idx="8" type="subTitle"/>
          </p:nvPr>
        </p:nvSpPr>
        <p:spPr>
          <a:xfrm>
            <a:off x="5380000" y="2870085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Implementation</a:t>
            </a:r>
            <a:endParaRPr/>
          </a:p>
        </p:txBody>
      </p:sp>
      <p:sp>
        <p:nvSpPr>
          <p:cNvPr id="575" name="Google Shape;575;p99"/>
          <p:cNvSpPr txBox="1"/>
          <p:nvPr>
            <p:ph idx="7" type="title"/>
          </p:nvPr>
        </p:nvSpPr>
        <p:spPr>
          <a:xfrm>
            <a:off x="4897112" y="367425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09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576" name="Google Shape;576;p99"/>
          <p:cNvSpPr txBox="1"/>
          <p:nvPr>
            <p:ph idx="8" type="subTitle"/>
          </p:nvPr>
        </p:nvSpPr>
        <p:spPr>
          <a:xfrm>
            <a:off x="5435537" y="3674248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26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Prototype Implementation</a:t>
            </a:r>
            <a:endParaRPr sz="4200"/>
          </a:p>
        </p:txBody>
      </p:sp>
      <p:sp>
        <p:nvSpPr>
          <p:cNvPr id="878" name="Google Shape;878;p126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08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879" name="Google Shape;879;p126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27"/>
          <p:cNvSpPr txBox="1"/>
          <p:nvPr>
            <p:ph type="title"/>
          </p:nvPr>
        </p:nvSpPr>
        <p:spPr>
          <a:xfrm>
            <a:off x="715050" y="8625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Figma</a:t>
            </a:r>
            <a:endParaRPr sz="4000"/>
          </a:p>
        </p:txBody>
      </p:sp>
      <p:sp>
        <p:nvSpPr>
          <p:cNvPr id="885" name="Google Shape;885;p127"/>
          <p:cNvSpPr txBox="1"/>
          <p:nvPr>
            <p:ph idx="1" type="subTitle"/>
          </p:nvPr>
        </p:nvSpPr>
        <p:spPr>
          <a:xfrm>
            <a:off x="715050" y="1854950"/>
            <a:ext cx="3804300" cy="27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Pros</a:t>
            </a:r>
            <a:endParaRPr b="1" sz="1300"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Easy simulation of a device screen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Configurable tap events to trigger navigation to other pages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Easy to use reusable components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Material UI icons and other toolkits readily available on Figma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  <p:sp>
        <p:nvSpPr>
          <p:cNvPr id="886" name="Google Shape;886;p127"/>
          <p:cNvSpPr txBox="1"/>
          <p:nvPr>
            <p:ph idx="1" type="subTitle"/>
          </p:nvPr>
        </p:nvSpPr>
        <p:spPr>
          <a:xfrm>
            <a:off x="744550" y="5571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We implemented our medium-fidelity </a:t>
            </a: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prototype</a:t>
            </a: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 on</a:t>
            </a:r>
            <a:endParaRPr sz="2400"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  <p:sp>
        <p:nvSpPr>
          <p:cNvPr id="887" name="Google Shape;887;p127"/>
          <p:cNvSpPr txBox="1"/>
          <p:nvPr>
            <p:ph idx="1" type="subTitle"/>
          </p:nvPr>
        </p:nvSpPr>
        <p:spPr>
          <a:xfrm>
            <a:off x="4763475" y="1854950"/>
            <a:ext cx="3804300" cy="27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Cons</a:t>
            </a:r>
            <a:endParaRPr sz="18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Lacks advanced capabilities for developer handoff and translation into high-fidelity prototyping 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Relatively difficult learning curve 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Difficult to prototype complex conditional logic statements 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28"/>
          <p:cNvSpPr txBox="1"/>
          <p:nvPr>
            <p:ph type="title"/>
          </p:nvPr>
        </p:nvSpPr>
        <p:spPr>
          <a:xfrm>
            <a:off x="715050" y="17405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Limitations</a:t>
            </a:r>
            <a:endParaRPr sz="3000"/>
          </a:p>
        </p:txBody>
      </p:sp>
      <p:pic>
        <p:nvPicPr>
          <p:cNvPr id="893" name="Google Shape;893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200" y="1125950"/>
            <a:ext cx="3726900" cy="2720637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128"/>
          <p:cNvSpPr txBox="1"/>
          <p:nvPr>
            <p:ph idx="4294967295" type="body"/>
          </p:nvPr>
        </p:nvSpPr>
        <p:spPr>
          <a:xfrm>
            <a:off x="715050" y="1125950"/>
            <a:ext cx="37269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600"/>
              <a:buFont typeface="Albert Sans"/>
              <a:buChar char="●"/>
            </a:pPr>
            <a:r>
              <a:rPr lang="en" sz="1300">
                <a:solidFill>
                  <a:srgbClr val="1C1917"/>
                </a:solidFill>
              </a:rPr>
              <a:t>Low use of logic and conditional flows for all our tasks because Figma cannot simulate database interactions</a:t>
            </a:r>
            <a:endParaRPr sz="1300">
              <a:solidFill>
                <a:srgbClr val="1C1917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700"/>
              <a:buFont typeface="Albert Sans"/>
              <a:buChar char="●"/>
            </a:pPr>
            <a:r>
              <a:rPr lang="en">
                <a:solidFill>
                  <a:srgbClr val="1C1917"/>
                </a:solidFill>
              </a:rPr>
              <a:t>Our look and feel are mostly inline with our final design but our more complex visual effects and interactions cannot be properly captured</a:t>
            </a:r>
            <a:endParaRPr>
              <a:solidFill>
                <a:srgbClr val="1C1917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700"/>
              <a:buFont typeface="Albert Sans"/>
              <a:buChar char="●"/>
            </a:pPr>
            <a:r>
              <a:rPr lang="en">
                <a:solidFill>
                  <a:srgbClr val="1C1917"/>
                </a:solidFill>
              </a:rPr>
              <a:t>Figmas cannot simulate real API calls or backend processes –  have to hard coded in user choices and selections</a:t>
            </a:r>
            <a:endParaRPr>
              <a:solidFill>
                <a:srgbClr val="1C1917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700"/>
              <a:buFont typeface="Albert Sans"/>
              <a:buChar char="●"/>
            </a:pPr>
            <a:r>
              <a:rPr lang="en">
                <a:solidFill>
                  <a:srgbClr val="1C1917"/>
                </a:solidFill>
              </a:rPr>
              <a:t>It is </a:t>
            </a:r>
            <a:r>
              <a:rPr lang="en">
                <a:solidFill>
                  <a:srgbClr val="1C1917"/>
                </a:solidFill>
              </a:rPr>
              <a:t>difficult</a:t>
            </a:r>
            <a:r>
              <a:rPr lang="en">
                <a:solidFill>
                  <a:srgbClr val="1C1917"/>
                </a:solidFill>
              </a:rPr>
              <a:t> to design a fully flushed out Profile page for </a:t>
            </a:r>
            <a:r>
              <a:rPr lang="en">
                <a:solidFill>
                  <a:srgbClr val="1C1917"/>
                </a:solidFill>
              </a:rPr>
              <a:t>multiple</a:t>
            </a:r>
            <a:r>
              <a:rPr lang="en">
                <a:solidFill>
                  <a:srgbClr val="1C1917"/>
                </a:solidFill>
              </a:rPr>
              <a:t> users with photos and/or Avatars – we made the choice to forgo a Profile screen in favor of increasing the fidelity of our chosen task flows</a:t>
            </a:r>
            <a:endParaRPr>
              <a:solidFill>
                <a:srgbClr val="1C1917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29"/>
          <p:cNvSpPr txBox="1"/>
          <p:nvPr>
            <p:ph type="title"/>
          </p:nvPr>
        </p:nvSpPr>
        <p:spPr>
          <a:xfrm>
            <a:off x="715050" y="8625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Enosi</a:t>
            </a:r>
            <a:endParaRPr sz="4000"/>
          </a:p>
        </p:txBody>
      </p:sp>
      <p:sp>
        <p:nvSpPr>
          <p:cNvPr id="900" name="Google Shape;900;p129"/>
          <p:cNvSpPr txBox="1"/>
          <p:nvPr>
            <p:ph idx="1" type="subTitle"/>
          </p:nvPr>
        </p:nvSpPr>
        <p:spPr>
          <a:xfrm>
            <a:off x="715050" y="1854950"/>
            <a:ext cx="3857100" cy="29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Hard Coded</a:t>
            </a: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 and/or Wizard of Oz </a:t>
            </a: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Features</a:t>
            </a:r>
            <a:endParaRPr b="1" sz="1300">
              <a:latin typeface="Alexandria"/>
              <a:ea typeface="Alexandria"/>
              <a:cs typeface="Alexandria"/>
              <a:sym typeface="Alexandri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Home Profile: Sample user profiles and their recent activity logs 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Logging an activity: Activity information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Log Book: Pre-populated entries in the logbook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Profile: A users mutual friendships, recent activities, and communities 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Hard-coded data: activities, user directory</a:t>
            </a: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, challenges</a:t>
            </a: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, and communities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901" name="Google Shape;901;p129"/>
          <p:cNvSpPr txBox="1"/>
          <p:nvPr>
            <p:ph idx="1" type="subTitle"/>
          </p:nvPr>
        </p:nvSpPr>
        <p:spPr>
          <a:xfrm>
            <a:off x="715050" y="5571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Taking a closer look at our UI and UX mockups… </a:t>
            </a:r>
            <a:endParaRPr sz="2400"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  <p:sp>
        <p:nvSpPr>
          <p:cNvPr id="902" name="Google Shape;902;p129"/>
          <p:cNvSpPr txBox="1"/>
          <p:nvPr>
            <p:ph idx="1" type="subTitle"/>
          </p:nvPr>
        </p:nvSpPr>
        <p:spPr>
          <a:xfrm>
            <a:off x="4763475" y="1854950"/>
            <a:ext cx="3804300" cy="27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Wizard of Oz </a:t>
            </a:r>
            <a:endParaRPr sz="18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X 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Y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Z</a:t>
            </a: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 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pic>
        <p:nvPicPr>
          <p:cNvPr id="903" name="Google Shape;903;p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486" y="1066025"/>
            <a:ext cx="1435608" cy="310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775" y="1984850"/>
            <a:ext cx="1435609" cy="310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0800" y="667913"/>
            <a:ext cx="1437475" cy="311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30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Appendix</a:t>
            </a:r>
            <a:endParaRPr sz="5200"/>
          </a:p>
        </p:txBody>
      </p:sp>
      <p:sp>
        <p:nvSpPr>
          <p:cNvPr id="911" name="Google Shape;911;p130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09</a:t>
            </a:r>
            <a:endParaRPr/>
          </a:p>
        </p:txBody>
      </p:sp>
      <p:cxnSp>
        <p:nvCxnSpPr>
          <p:cNvPr id="912" name="Google Shape;912;p130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31"/>
          <p:cNvSpPr txBox="1"/>
          <p:nvPr>
            <p:ph idx="3" type="subTitle"/>
          </p:nvPr>
        </p:nvSpPr>
        <p:spPr>
          <a:xfrm>
            <a:off x="455850" y="1185100"/>
            <a:ext cx="8232300" cy="20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Interactive Figma Prototype 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Med-Fi Figma</a:t>
            </a:r>
            <a:r>
              <a:rPr lang="en"/>
              <a:t>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README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32">
            <a:hlinkClick r:id="rId3"/>
          </p:cNvPr>
          <p:cNvSpPr txBox="1"/>
          <p:nvPr>
            <p:ph type="title"/>
          </p:nvPr>
        </p:nvSpPr>
        <p:spPr>
          <a:xfrm>
            <a:off x="1532250" y="2350575"/>
            <a:ext cx="6192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you!</a:t>
            </a:r>
            <a:endParaRPr sz="3000">
              <a:solidFill>
                <a:srgbClr val="1A8D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00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Value Proposition</a:t>
            </a:r>
            <a:endParaRPr sz="5200"/>
          </a:p>
        </p:txBody>
      </p:sp>
      <p:sp>
        <p:nvSpPr>
          <p:cNvPr id="582" name="Google Shape;582;p100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01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583" name="Google Shape;583;p100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1"/>
          <p:cNvSpPr txBox="1"/>
          <p:nvPr>
            <p:ph type="title"/>
          </p:nvPr>
        </p:nvSpPr>
        <p:spPr>
          <a:xfrm>
            <a:off x="715100" y="983000"/>
            <a:ext cx="7713900" cy="22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Our platform is a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community-focused</a:t>
            </a:r>
            <a:r>
              <a:rPr lang="en" sz="2000"/>
              <a:t> platform designed for individuals undergoing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lifestyle transitions</a:t>
            </a:r>
            <a:r>
              <a:rPr lang="en" sz="2000"/>
              <a:t>. We prioritize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physical and mental</a:t>
            </a:r>
            <a:r>
              <a:rPr lang="en" sz="2000"/>
              <a:t> wellness by encouraging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group-goal</a:t>
            </a:r>
            <a:r>
              <a:rPr lang="en" sz="2000"/>
              <a:t> accomplishments, uniting people in their shared journey towards better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well-being</a:t>
            </a:r>
            <a:r>
              <a:rPr lang="en" sz="2000"/>
              <a:t>.</a:t>
            </a:r>
            <a:endParaRPr sz="2000"/>
          </a:p>
        </p:txBody>
      </p:sp>
      <p:sp>
        <p:nvSpPr>
          <p:cNvPr id="589" name="Google Shape;589;p101"/>
          <p:cNvSpPr txBox="1"/>
          <p:nvPr>
            <p:ph idx="3" type="subTitle"/>
          </p:nvPr>
        </p:nvSpPr>
        <p:spPr>
          <a:xfrm>
            <a:off x="715050" y="3268125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Our Mission Statement</a:t>
            </a:r>
            <a:r>
              <a:rPr i="1" lang="en"/>
              <a:t>: A collective pursuit of well-being.</a:t>
            </a:r>
            <a:endParaRPr i="1"/>
          </a:p>
        </p:txBody>
      </p:sp>
      <p:sp>
        <p:nvSpPr>
          <p:cNvPr id="590" name="Google Shape;590;p101"/>
          <p:cNvSpPr txBox="1"/>
          <p:nvPr>
            <p:ph idx="1" type="subTitle"/>
          </p:nvPr>
        </p:nvSpPr>
        <p:spPr>
          <a:xfrm>
            <a:off x="715050" y="99105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About:</a:t>
            </a:r>
            <a:endParaRPr b="1" sz="2400"/>
          </a:p>
        </p:txBody>
      </p:sp>
      <p:sp>
        <p:nvSpPr>
          <p:cNvPr id="591" name="Google Shape;591;p101"/>
          <p:cNvSpPr txBox="1"/>
          <p:nvPr>
            <p:ph idx="3" type="subTitle"/>
          </p:nvPr>
        </p:nvSpPr>
        <p:spPr>
          <a:xfrm>
            <a:off x="715100" y="359095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Name Origin</a:t>
            </a:r>
            <a:r>
              <a:rPr i="1" lang="en"/>
              <a:t>: Derived from the Greek word, Enosis, which refers to the movement of communities that formed the modern political and social union of Greece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02"/>
          <p:cNvSpPr txBox="1"/>
          <p:nvPr>
            <p:ph type="title"/>
          </p:nvPr>
        </p:nvSpPr>
        <p:spPr>
          <a:xfrm>
            <a:off x="745950" y="1285200"/>
            <a:ext cx="58926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Key User Benefit</a:t>
            </a:r>
            <a:r>
              <a:rPr lang="en" sz="4000"/>
              <a:t>: </a:t>
            </a:r>
            <a:endParaRPr sz="4000"/>
          </a:p>
        </p:txBody>
      </p:sp>
      <p:sp>
        <p:nvSpPr>
          <p:cNvPr id="597" name="Google Shape;597;p102"/>
          <p:cNvSpPr txBox="1"/>
          <p:nvPr>
            <p:ph idx="1" type="body"/>
          </p:nvPr>
        </p:nvSpPr>
        <p:spPr>
          <a:xfrm>
            <a:off x="745950" y="1833900"/>
            <a:ext cx="7652100" cy="20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Leverage the power of </a:t>
            </a:r>
            <a:r>
              <a:rPr b="1" lang="en" sz="3100">
                <a:latin typeface="Alexandria"/>
                <a:ea typeface="Alexandria"/>
                <a:cs typeface="Alexandria"/>
                <a:sym typeface="Alexandria"/>
              </a:rPr>
              <a:t>community</a:t>
            </a: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 to motivate, inspire, and drive progress. </a:t>
            </a:r>
            <a:r>
              <a:rPr b="1" lang="en" sz="3100">
                <a:latin typeface="Alexandria"/>
                <a:ea typeface="Alexandria"/>
                <a:cs typeface="Alexandria"/>
                <a:sym typeface="Alexandria"/>
              </a:rPr>
              <a:t>No one goes</a:t>
            </a: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 through a lifestyle</a:t>
            </a: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 or wellbeing change </a:t>
            </a:r>
            <a:r>
              <a:rPr b="1" lang="en" sz="3100">
                <a:latin typeface="Alexandria"/>
                <a:ea typeface="Alexandria"/>
                <a:cs typeface="Alexandria"/>
                <a:sym typeface="Alexandria"/>
              </a:rPr>
              <a:t>alone.</a:t>
            </a:r>
            <a:endParaRPr b="1" sz="3100"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3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Problem and Solution Space Overview</a:t>
            </a:r>
            <a:endParaRPr sz="4200"/>
          </a:p>
        </p:txBody>
      </p:sp>
      <p:sp>
        <p:nvSpPr>
          <p:cNvPr id="603" name="Google Shape;603;p103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02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604" name="Google Shape;604;p103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04"/>
          <p:cNvSpPr txBox="1"/>
          <p:nvPr>
            <p:ph type="title"/>
          </p:nvPr>
        </p:nvSpPr>
        <p:spPr>
          <a:xfrm>
            <a:off x="715050" y="8625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Problem Space</a:t>
            </a:r>
            <a:r>
              <a:rPr lang="en" sz="4000"/>
              <a:t>:</a:t>
            </a:r>
            <a:endParaRPr sz="4000"/>
          </a:p>
        </p:txBody>
      </p:sp>
      <p:sp>
        <p:nvSpPr>
          <p:cNvPr id="610" name="Google Shape;610;p104"/>
          <p:cNvSpPr txBox="1"/>
          <p:nvPr>
            <p:ph idx="1" type="subTitle"/>
          </p:nvPr>
        </p:nvSpPr>
        <p:spPr>
          <a:xfrm>
            <a:off x="715050" y="17382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Lifestyle transitions can often be lonely, causing feelings of isolation, discouragement, and a sense of being overwhelmed</a:t>
            </a:r>
            <a:endParaRPr sz="2400"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  <p:sp>
        <p:nvSpPr>
          <p:cNvPr id="611" name="Google Shape;611;p104"/>
          <p:cNvSpPr txBox="1"/>
          <p:nvPr>
            <p:ph idx="2" type="title"/>
          </p:nvPr>
        </p:nvSpPr>
        <p:spPr>
          <a:xfrm>
            <a:off x="715050" y="254675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Solution Space:</a:t>
            </a:r>
            <a:endParaRPr sz="4000"/>
          </a:p>
        </p:txBody>
      </p:sp>
      <p:sp>
        <p:nvSpPr>
          <p:cNvPr id="612" name="Google Shape;612;p104"/>
          <p:cNvSpPr txBox="1"/>
          <p:nvPr>
            <p:ph idx="3" type="subTitle"/>
          </p:nvPr>
        </p:nvSpPr>
        <p:spPr>
          <a:xfrm>
            <a:off x="715050" y="342245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By setting shared goals, members can motivate and push each other forward, creating a snowball effect of positivity and progress</a:t>
            </a:r>
            <a:endParaRPr sz="1900"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5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Design Values</a:t>
            </a:r>
            <a:endParaRPr sz="5200"/>
          </a:p>
        </p:txBody>
      </p:sp>
      <p:sp>
        <p:nvSpPr>
          <p:cNvPr id="618" name="Google Shape;618;p105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619" name="Google Shape;619;p105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d Funnel by Slidesgo">
  <a:themeElements>
    <a:clrScheme name="Simple Light">
      <a:dk1>
        <a:srgbClr val="15110E"/>
      </a:dk1>
      <a:lt1>
        <a:srgbClr val="FFFFFF"/>
      </a:lt1>
      <a:dk2>
        <a:srgbClr val="FF4A00"/>
      </a:dk2>
      <a:lt2>
        <a:srgbClr val="FF4A00"/>
      </a:lt2>
      <a:accent1>
        <a:srgbClr val="1356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ad Funnel by Slidesgo">
  <a:themeElements>
    <a:clrScheme name="Simple Light">
      <a:dk1>
        <a:srgbClr val="15110E"/>
      </a:dk1>
      <a:lt1>
        <a:srgbClr val="FFFFFF"/>
      </a:lt1>
      <a:dk2>
        <a:srgbClr val="FF6B65"/>
      </a:dk2>
      <a:lt2>
        <a:srgbClr val="FF6B65"/>
      </a:lt2>
      <a:accent1>
        <a:srgbClr val="1356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Lead Funnel by Slidesgo">
  <a:themeElements>
    <a:clrScheme name="Simple Light">
      <a:dk1>
        <a:srgbClr val="15110E"/>
      </a:dk1>
      <a:lt1>
        <a:srgbClr val="FFFFFF"/>
      </a:lt1>
      <a:dk2>
        <a:srgbClr val="FF6B65"/>
      </a:dk2>
      <a:lt2>
        <a:srgbClr val="FF6B65"/>
      </a:lt2>
      <a:accent1>
        <a:srgbClr val="1356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