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143500" cx="9144000"/>
  <p:notesSz cx="6858000" cy="9144000"/>
  <p:embeddedFontLst>
    <p:embeddedFont>
      <p:font typeface="Alexandria Light"/>
      <p:regular r:id="rId47"/>
      <p:bold r:id="rId48"/>
    </p:embeddedFont>
    <p:embeddedFont>
      <p:font typeface="Alexandria Medium"/>
      <p:regular r:id="rId49"/>
      <p:bold r:id="rId50"/>
    </p:embeddedFont>
    <p:embeddedFont>
      <p:font typeface="Albert Sans"/>
      <p:regular r:id="rId51"/>
      <p:bold r:id="rId52"/>
      <p:italic r:id="rId53"/>
      <p:boldItalic r:id="rId54"/>
    </p:embeddedFont>
    <p:embeddedFont>
      <p:font typeface="Alexandria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AlexandriaLight-bold.fntdata"/><Relationship Id="rId47" Type="http://schemas.openxmlformats.org/officeDocument/2006/relationships/font" Target="fonts/AlexandriaLight-regular.fntdata"/><Relationship Id="rId49" Type="http://schemas.openxmlformats.org/officeDocument/2006/relationships/font" Target="fonts/Alexandria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AlbertSans-regular.fntdata"/><Relationship Id="rId50" Type="http://schemas.openxmlformats.org/officeDocument/2006/relationships/font" Target="fonts/AlexandriaMedium-bold.fntdata"/><Relationship Id="rId53" Type="http://schemas.openxmlformats.org/officeDocument/2006/relationships/font" Target="fonts/AlbertSans-italic.fntdata"/><Relationship Id="rId52" Type="http://schemas.openxmlformats.org/officeDocument/2006/relationships/font" Target="fonts/AlbertSans-bold.fntdata"/><Relationship Id="rId11" Type="http://schemas.openxmlformats.org/officeDocument/2006/relationships/slide" Target="slides/slide7.xml"/><Relationship Id="rId55" Type="http://schemas.openxmlformats.org/officeDocument/2006/relationships/font" Target="fonts/Alexandria-regular.fntdata"/><Relationship Id="rId10" Type="http://schemas.openxmlformats.org/officeDocument/2006/relationships/slide" Target="slides/slide6.xml"/><Relationship Id="rId54" Type="http://schemas.openxmlformats.org/officeDocument/2006/relationships/font" Target="fonts/Albert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font" Target="fonts/Alexandria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58abb5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58abb5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title: Designing for an active lifestyle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c9f0614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c9f0614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c9f06144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c9f06144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19e37ea3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919e37ea3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19e37ea3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919e37ea3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19e37ea3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19e37ea3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19e37ea3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919e37ea3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061ab80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9061ab80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c9f06144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c9f06144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061ab802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061ab802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cf232ba7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cf232ba7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72bee519d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72bee519d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Team Members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8ffdc8fc3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8ffdc8fc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cf232ba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cf232ba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cf232ba7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5cf232ba7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cf232ba7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5cf232ba7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061ab802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9061ab802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c9f06144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c9f06144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c9f06144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c9f06144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c9f06144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5c9f06144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936888a8b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936888a8b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5c9f06144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5c9f06144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a48a7f2c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a48a7f2c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c9f06144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5c9f06144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8a48a7f2c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8a48a7f2c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36888a8b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936888a8b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936888a8b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936888a8b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936888a8b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936888a8b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36888a8b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936888a8b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919e37ea3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919e37ea3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936888a8b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936888a8b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36888a8b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936888a8b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936888a8b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936888a8b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72bee519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72bee519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 and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Value Proposition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Problem/</a:t>
            </a:r>
            <a:r>
              <a:rPr lang="en"/>
              <a:t>solution</a:t>
            </a:r>
            <a:r>
              <a:rPr lang="en"/>
              <a:t> overview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8bb33f30b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8bb33f30b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919e37ea3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919e37ea3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936888a8b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936888a8b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19e37ea3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19e37ea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19e37ea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19e37ea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19e37ea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19e37ea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a48a7f2c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a48a7f2c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c9f06144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c9f06144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4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9" name="Google Shape;149;p24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3" name="Google Shape;173;p29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Relationship Id="rId11" Type="http://schemas.openxmlformats.org/officeDocument/2006/relationships/image" Target="../media/image15.png"/><Relationship Id="rId10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figma.com/file/q5tUljSwbsCcirWpGTPgrl/cs147-assignment-5?type=whiteboard&amp;node-id=33%3A114&amp;t=rx1Ak1edKMQV7HJA-1" TargetMode="External"/><Relationship Id="rId4" Type="http://schemas.openxmlformats.org/officeDocument/2006/relationships/hyperlink" Target="https://docs.google.com/spreadsheets/d/1ID8YaKnnRs7XNLoVKJn5z7pdQ2-jIicCMdXyrsIqaGU/edit?usp=sharing" TargetMode="External"/><Relationship Id="rId5" Type="http://schemas.openxmlformats.org/officeDocument/2006/relationships/hyperlink" Target="https://drive.google.com/file/d/1gVsHOWur-NxvsyJfHwSK7IbPFHw44onS/view?usp=drive_link" TargetMode="External"/><Relationship Id="rId6" Type="http://schemas.openxmlformats.org/officeDocument/2006/relationships/hyperlink" Target="https://thenounprojec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ctrTitle"/>
          </p:nvPr>
        </p:nvSpPr>
        <p:spPr>
          <a:xfrm>
            <a:off x="715100" y="1146600"/>
            <a:ext cx="45273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Sketching, Low-fi Prototyping &amp; Pilot Usability Testing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cxnSp>
        <p:nvCxnSpPr>
          <p:cNvPr id="187" name="Google Shape;187;p33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18476" l="17824" r="18924" t="19082"/>
          <a:stretch/>
        </p:blipFill>
        <p:spPr>
          <a:xfrm>
            <a:off x="6866975" y="3263425"/>
            <a:ext cx="1684701" cy="16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idx="4294967295" type="title"/>
          </p:nvPr>
        </p:nvSpPr>
        <p:spPr>
          <a:xfrm>
            <a:off x="715050" y="20595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Explored Realization #2: Speech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5" y="1356913"/>
            <a:ext cx="1709928" cy="2583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6" name="Google Shape;27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466" y="1356925"/>
            <a:ext cx="1709928" cy="258311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533" y="1367250"/>
            <a:ext cx="1709928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586" y="1356925"/>
            <a:ext cx="1713449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4403" y="1356913"/>
            <a:ext cx="1709928" cy="257860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0" name="Google Shape;28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4656" y="1356925"/>
            <a:ext cx="1709928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" name="Google Shape;28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7741" y="1356925"/>
            <a:ext cx="1767498" cy="25785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25" y="1354663"/>
            <a:ext cx="1713450" cy="2583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6911675" y="1801588"/>
            <a:ext cx="2578608" cy="17099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idx="4294967295" type="title"/>
          </p:nvPr>
        </p:nvSpPr>
        <p:spPr>
          <a:xfrm>
            <a:off x="715050" y="20595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Explored Realization #3: Wearable</a:t>
            </a:r>
            <a:endParaRPr/>
          </a:p>
        </p:txBody>
      </p:sp>
      <p:pic>
        <p:nvPicPr>
          <p:cNvPr id="289" name="Google Shape;2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33" y="1367250"/>
            <a:ext cx="1709928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513" y="1367250"/>
            <a:ext cx="1709928" cy="257860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1" name="Google Shape;29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466544" y="1815995"/>
            <a:ext cx="2578607" cy="17099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5850" y="1356925"/>
            <a:ext cx="1709928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Fleshed Out </a:t>
            </a:r>
            <a:r>
              <a:rPr lang="en" sz="3000"/>
              <a:t>Realization 1: Wearable</a:t>
            </a:r>
            <a:endParaRPr sz="3000"/>
          </a:p>
        </p:txBody>
      </p:sp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5" y="1447400"/>
            <a:ext cx="4181376" cy="3231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" name="Google Shape;29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486" y="1447400"/>
            <a:ext cx="4181391" cy="3231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Wearable: Tradeoff Analysis</a:t>
            </a:r>
            <a:endParaRPr sz="3000"/>
          </a:p>
        </p:txBody>
      </p:sp>
      <p:sp>
        <p:nvSpPr>
          <p:cNvPr id="305" name="Google Shape;305;p45"/>
          <p:cNvSpPr txBox="1"/>
          <p:nvPr>
            <p:ph idx="1" type="subTitle"/>
          </p:nvPr>
        </p:nvSpPr>
        <p:spPr>
          <a:xfrm>
            <a:off x="715100" y="1481850"/>
            <a:ext cx="33822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lexandria"/>
                <a:ea typeface="Alexandria"/>
                <a:cs typeface="Alexandria"/>
                <a:sym typeface="Alexandria"/>
              </a:rPr>
              <a:t>Pros</a:t>
            </a:r>
            <a:endParaRPr sz="2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Integration with other health apps to broaden the ecosystem for the user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Physical devices can be physical reminders of users’ commitment to logging activities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Real-Time data collection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306" name="Google Shape;306;p45"/>
          <p:cNvSpPr txBox="1"/>
          <p:nvPr>
            <p:ph idx="2" type="subTitle"/>
          </p:nvPr>
        </p:nvSpPr>
        <p:spPr>
          <a:xfrm>
            <a:off x="5046650" y="1481850"/>
            <a:ext cx="38721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lexandria"/>
                <a:ea typeface="Alexandria"/>
                <a:cs typeface="Alexandria"/>
                <a:sym typeface="Alexandria"/>
              </a:rPr>
              <a:t>Cons</a:t>
            </a:r>
            <a:endParaRPr sz="2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Affordability – wearables are an extra expense for users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Increase distraction that could cause additional stress for the users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Privacy risk – wearables allow for robust collection but that could be overwhelming to some users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Fleshed Out </a:t>
            </a:r>
            <a:r>
              <a:rPr lang="en" sz="3000"/>
              <a:t>Realization 2: </a:t>
            </a:r>
            <a:r>
              <a:rPr lang="en" sz="3000"/>
              <a:t>Mobile</a:t>
            </a:r>
            <a:r>
              <a:rPr lang="en" sz="3000"/>
              <a:t> App</a:t>
            </a:r>
            <a:endParaRPr sz="3000"/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50" y="1083700"/>
            <a:ext cx="8839204" cy="360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Mobile App: Tradeoff Analysis</a:t>
            </a:r>
            <a:endParaRPr sz="3000"/>
          </a:p>
        </p:txBody>
      </p:sp>
      <p:sp>
        <p:nvSpPr>
          <p:cNvPr id="318" name="Google Shape;318;p47"/>
          <p:cNvSpPr txBox="1"/>
          <p:nvPr>
            <p:ph idx="1" type="subTitle"/>
          </p:nvPr>
        </p:nvSpPr>
        <p:spPr>
          <a:xfrm>
            <a:off x="386308" y="1481850"/>
            <a:ext cx="40974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lexandria"/>
                <a:ea typeface="Alexandria"/>
                <a:cs typeface="Alexandria"/>
                <a:sym typeface="Alexandria"/>
              </a:rPr>
              <a:t>Pros</a:t>
            </a:r>
            <a:endParaRPr sz="2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lexandria"/>
              <a:ea typeface="Alexandria"/>
              <a:cs typeface="Alexandria"/>
              <a:sym typeface="Alexandr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Adventure-focused representation that mimics the adventure aspects of outdoor activities -- minimizes data focus relative to other fitness apps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Prioritizes social aspects of outdoor activity; Community-centered platform which offers shared groups and promotes 1:1 interactions across group identities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319" name="Google Shape;319;p47"/>
          <p:cNvSpPr txBox="1"/>
          <p:nvPr>
            <p:ph idx="2" type="subTitle"/>
          </p:nvPr>
        </p:nvSpPr>
        <p:spPr>
          <a:xfrm>
            <a:off x="4483700" y="1532300"/>
            <a:ext cx="44943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lexandria"/>
                <a:ea typeface="Alexandria"/>
                <a:cs typeface="Alexandria"/>
                <a:sym typeface="Alexandria"/>
              </a:rPr>
              <a:t>Cons</a:t>
            </a:r>
            <a:endParaRPr sz="2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lexandria"/>
              <a:ea typeface="Alexandria"/>
              <a:cs typeface="Alexandria"/>
              <a:sym typeface="Alexandr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Requires more manual logging of activity with qualitative notes rather than just automatic quantitative reporting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No real-time data collection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Possible for bad actors to populate guest books with negative/harmful content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lexandria Light"/>
              <a:buChar char="●"/>
            </a:pPr>
            <a:r>
              <a:rPr lang="en" sz="1500">
                <a:latin typeface="Alexandria Light"/>
                <a:ea typeface="Alexandria Light"/>
                <a:cs typeface="Alexandria Light"/>
                <a:sym typeface="Alexandria Light"/>
              </a:rPr>
              <a:t>Requires a lot of initial activation and user adoption from a diverse number of backgrounds/lifestyle transitions to truly make the social aspect work</a:t>
            </a:r>
            <a:endParaRPr sz="15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Selected interface &amp; rationale</a:t>
            </a:r>
            <a:endParaRPr b="1" sz="5100"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25" name="Google Shape;325;p48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26" name="Google Shape;326;p48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Selected interface: Mobile app</a:t>
            </a:r>
            <a:endParaRPr sz="3000"/>
          </a:p>
        </p:txBody>
      </p:sp>
      <p:pic>
        <p:nvPicPr>
          <p:cNvPr id="332" name="Google Shape;3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49" y="1254400"/>
            <a:ext cx="6058199" cy="1875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49"/>
          <p:cNvSpPr txBox="1"/>
          <p:nvPr/>
        </p:nvSpPr>
        <p:spPr>
          <a:xfrm>
            <a:off x="1146600" y="3263000"/>
            <a:ext cx="6850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Light"/>
                <a:ea typeface="Alexandria Light"/>
                <a:cs typeface="Alexandria Light"/>
                <a:sym typeface="Alexandria Light"/>
              </a:rPr>
              <a:t>Although the wearable device would be a unique solution in our problem-space, a mobile application wins because it is much</a:t>
            </a:r>
            <a:endParaRPr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 easier to scale </a:t>
            </a:r>
            <a:r>
              <a:rPr lang="en">
                <a:latin typeface="Alexandria Light"/>
                <a:ea typeface="Alexandria Light"/>
                <a:cs typeface="Alexandria Light"/>
                <a:sym typeface="Alexandria Light"/>
              </a:rPr>
              <a:t>on cross-platform devices, provides people with the </a:t>
            </a: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power to build greater communities and support networks</a:t>
            </a:r>
            <a:r>
              <a:rPr lang="en">
                <a:latin typeface="Alexandria Light"/>
                <a:ea typeface="Alexandria Light"/>
                <a:cs typeface="Alexandria Light"/>
                <a:sym typeface="Alexandria Light"/>
              </a:rPr>
              <a:t> and it is more accessible (i.e., fewer people have the means to afford a wearable device) , and </a:t>
            </a: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requires less engineering effort</a:t>
            </a:r>
            <a:r>
              <a:rPr lang="en">
                <a:latin typeface="Alexandria Light"/>
                <a:ea typeface="Alexandria Light"/>
                <a:cs typeface="Alexandria Light"/>
                <a:sym typeface="Alexandria Light"/>
              </a:rPr>
              <a:t> as the application version can be continuously updated/launched to address tweaks.</a:t>
            </a:r>
            <a:endParaRPr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Low-fi prototype construction</a:t>
            </a:r>
            <a:endParaRPr sz="5100"/>
          </a:p>
        </p:txBody>
      </p:sp>
      <p:sp>
        <p:nvSpPr>
          <p:cNvPr id="339" name="Google Shape;339;p5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40" name="Google Shape;340;p5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1"/>
          <p:cNvPicPr preferRelativeResize="0"/>
          <p:nvPr/>
        </p:nvPicPr>
        <p:blipFill rotWithShape="1">
          <a:blip r:embed="rId3">
            <a:alphaModFix/>
          </a:blip>
          <a:srcRect b="1241" l="1712" r="83893" t="82382"/>
          <a:stretch/>
        </p:blipFill>
        <p:spPr>
          <a:xfrm>
            <a:off x="0" y="0"/>
            <a:ext cx="1060301" cy="51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1"/>
          <p:cNvPicPr preferRelativeResize="0"/>
          <p:nvPr/>
        </p:nvPicPr>
        <p:blipFill rotWithShape="1">
          <a:blip r:embed="rId3">
            <a:alphaModFix/>
          </a:blip>
          <a:srcRect b="3818" l="1797" r="0" t="2134"/>
          <a:stretch/>
        </p:blipFill>
        <p:spPr>
          <a:xfrm>
            <a:off x="645125" y="0"/>
            <a:ext cx="7741660" cy="51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1"/>
          <p:cNvPicPr preferRelativeResize="0"/>
          <p:nvPr/>
        </p:nvPicPr>
        <p:blipFill rotWithShape="1">
          <a:blip r:embed="rId3">
            <a:alphaModFix/>
          </a:blip>
          <a:srcRect b="1241" l="1712" r="83893" t="82382"/>
          <a:stretch/>
        </p:blipFill>
        <p:spPr>
          <a:xfrm>
            <a:off x="8304050" y="0"/>
            <a:ext cx="839951" cy="5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team:</a:t>
            </a:r>
            <a:endParaRPr/>
          </a:p>
        </p:txBody>
      </p:sp>
      <p:sp>
        <p:nvSpPr>
          <p:cNvPr id="194" name="Google Shape;194;p34"/>
          <p:cNvSpPr txBox="1"/>
          <p:nvPr>
            <p:ph idx="4" type="subTitle"/>
          </p:nvPr>
        </p:nvSpPr>
        <p:spPr>
          <a:xfrm>
            <a:off x="350610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Lyndsea Warkenthien</a:t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0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4">
            <a:alphaModFix/>
          </a:blip>
          <a:srcRect b="16635" l="0" r="0" t="16582"/>
          <a:stretch/>
        </p:blipFill>
        <p:spPr>
          <a:xfrm>
            <a:off x="791300" y="1387713"/>
            <a:ext cx="18255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5">
            <a:alphaModFix/>
          </a:blip>
          <a:srcRect b="14668" l="0" r="0" t="0"/>
          <a:stretch/>
        </p:blipFill>
        <p:spPr>
          <a:xfrm>
            <a:off x="358065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34"/>
          <p:cNvSpPr txBox="1"/>
          <p:nvPr>
            <p:ph idx="4" type="subTitle"/>
          </p:nvPr>
        </p:nvSpPr>
        <p:spPr>
          <a:xfrm>
            <a:off x="6221800" y="337763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Elysia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Smyers</a:t>
            </a:r>
            <a:endParaRPr/>
          </a:p>
        </p:txBody>
      </p:sp>
      <p:sp>
        <p:nvSpPr>
          <p:cNvPr id="199" name="Google Shape;199;p34"/>
          <p:cNvSpPr txBox="1"/>
          <p:nvPr>
            <p:ph idx="4" type="subTitle"/>
          </p:nvPr>
        </p:nvSpPr>
        <p:spPr>
          <a:xfrm>
            <a:off x="63815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Fahad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Nabi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 txBox="1"/>
          <p:nvPr>
            <p:ph type="title"/>
          </p:nvPr>
        </p:nvSpPr>
        <p:spPr>
          <a:xfrm>
            <a:off x="715100" y="3328050"/>
            <a:ext cx="83256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Low-fi prototype: </a:t>
            </a:r>
            <a:endParaRPr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3 task flows</a:t>
            </a:r>
            <a:endParaRPr sz="5400"/>
          </a:p>
        </p:txBody>
      </p:sp>
      <p:sp>
        <p:nvSpPr>
          <p:cNvPr id="353" name="Google Shape;353;p52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354" name="Google Shape;354;p52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/>
          <p:nvPr>
            <p:ph idx="1" type="subTitle"/>
          </p:nvPr>
        </p:nvSpPr>
        <p:spPr>
          <a:xfrm>
            <a:off x="127175" y="215475"/>
            <a:ext cx="29871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lexandria"/>
                <a:ea typeface="Alexandria"/>
                <a:cs typeface="Alexandria"/>
                <a:sym typeface="Alexandria"/>
              </a:rPr>
              <a:t>Simple Task: Log a Workout</a:t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360" name="Google Shape;360;p53"/>
          <p:cNvPicPr preferRelativeResize="0"/>
          <p:nvPr/>
        </p:nvPicPr>
        <p:blipFill rotWithShape="1">
          <a:blip r:embed="rId3">
            <a:alphaModFix/>
          </a:blip>
          <a:srcRect b="5945" l="4965" r="4749" t="5971"/>
          <a:stretch/>
        </p:blipFill>
        <p:spPr>
          <a:xfrm>
            <a:off x="3385987" y="435250"/>
            <a:ext cx="5499924" cy="451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 txBox="1"/>
          <p:nvPr>
            <p:ph idx="1" type="subTitle"/>
          </p:nvPr>
        </p:nvSpPr>
        <p:spPr>
          <a:xfrm>
            <a:off x="127175" y="215475"/>
            <a:ext cx="3288900" cy="2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lexandria"/>
                <a:ea typeface="Alexandria"/>
                <a:cs typeface="Alexandria"/>
                <a:sym typeface="Alexandria"/>
              </a:rPr>
              <a:t>Moderate Task: Search for and add a friend</a:t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366" name="Google Shape;366;p54"/>
          <p:cNvPicPr preferRelativeResize="0"/>
          <p:nvPr/>
        </p:nvPicPr>
        <p:blipFill rotWithShape="1">
          <a:blip r:embed="rId3">
            <a:alphaModFix/>
          </a:blip>
          <a:srcRect b="5794" l="4590" r="4517" t="5741"/>
          <a:stretch/>
        </p:blipFill>
        <p:spPr>
          <a:xfrm>
            <a:off x="3738663" y="305400"/>
            <a:ext cx="5223373" cy="453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/>
          <p:nvPr>
            <p:ph idx="1" type="subTitle"/>
          </p:nvPr>
        </p:nvSpPr>
        <p:spPr>
          <a:xfrm>
            <a:off x="127175" y="215475"/>
            <a:ext cx="3288900" cy="2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lexandria"/>
                <a:ea typeface="Alexandria"/>
                <a:cs typeface="Alexandria"/>
                <a:sym typeface="Alexandria"/>
              </a:rPr>
              <a:t>Complex Task: Create a group</a:t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372" name="Google Shape;372;p55"/>
          <p:cNvPicPr preferRelativeResize="0"/>
          <p:nvPr/>
        </p:nvPicPr>
        <p:blipFill rotWithShape="1">
          <a:blip r:embed="rId3">
            <a:alphaModFix/>
          </a:blip>
          <a:srcRect b="5876" l="5636" r="5600" t="5761"/>
          <a:stretch/>
        </p:blipFill>
        <p:spPr>
          <a:xfrm>
            <a:off x="4228375" y="216688"/>
            <a:ext cx="4701776" cy="47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Testing methodology</a:t>
            </a:r>
            <a:endParaRPr sz="5200"/>
          </a:p>
        </p:txBody>
      </p:sp>
      <p:sp>
        <p:nvSpPr>
          <p:cNvPr id="378" name="Google Shape;378;p56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379" name="Google Shape;379;p56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 selection:</a:t>
            </a:r>
            <a:endParaRPr/>
          </a:p>
        </p:txBody>
      </p:sp>
      <p:sp>
        <p:nvSpPr>
          <p:cNvPr id="385" name="Google Shape;385;p57"/>
          <p:cNvSpPr txBox="1"/>
          <p:nvPr/>
        </p:nvSpPr>
        <p:spPr>
          <a:xfrm>
            <a:off x="381475" y="3059000"/>
            <a:ext cx="208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Phyllis</a:t>
            </a:r>
            <a:endParaRPr sz="180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New Hobby</a:t>
            </a:r>
            <a:endParaRPr b="1" sz="1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86" name="Google Shape;386;p57"/>
          <p:cNvSpPr txBox="1"/>
          <p:nvPr/>
        </p:nvSpPr>
        <p:spPr>
          <a:xfrm>
            <a:off x="4557475" y="3140775"/>
            <a:ext cx="208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Roger</a:t>
            </a:r>
            <a:endParaRPr sz="180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Retirement</a:t>
            </a:r>
            <a:endParaRPr b="1" sz="1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87" name="Google Shape;387;p57"/>
          <p:cNvSpPr txBox="1"/>
          <p:nvPr/>
        </p:nvSpPr>
        <p:spPr>
          <a:xfrm>
            <a:off x="6645475" y="3140775"/>
            <a:ext cx="208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Diane</a:t>
            </a:r>
            <a:endParaRPr sz="180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New Parent</a:t>
            </a:r>
            <a:endParaRPr b="1" sz="1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388" name="Google Shape;3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30" y="1165475"/>
            <a:ext cx="7759742" cy="1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7"/>
          <p:cNvSpPr txBox="1"/>
          <p:nvPr/>
        </p:nvSpPr>
        <p:spPr>
          <a:xfrm>
            <a:off x="2469475" y="3140775"/>
            <a:ext cx="208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Milton</a:t>
            </a:r>
            <a:endParaRPr sz="180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New Pet Owner</a:t>
            </a:r>
            <a:endParaRPr b="1" sz="1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90" name="Google Shape;390;p57"/>
          <p:cNvSpPr txBox="1"/>
          <p:nvPr/>
        </p:nvSpPr>
        <p:spPr>
          <a:xfrm>
            <a:off x="0" y="4824550"/>
            <a:ext cx="50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*** All participants were recruited in person at the Stanford Shopping Center</a:t>
            </a:r>
            <a:br>
              <a:rPr lang="en" sz="7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</a:br>
            <a:r>
              <a:rPr lang="en" sz="7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They were not compensated, but we tried to be mindful of their time during testing</a:t>
            </a:r>
            <a:endParaRPr b="1" sz="7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91" name="Google Shape;391;p57"/>
          <p:cNvSpPr txBox="1"/>
          <p:nvPr/>
        </p:nvSpPr>
        <p:spPr>
          <a:xfrm>
            <a:off x="718075" y="3739100"/>
            <a:ext cx="14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She/Her, 70 Years Old </a:t>
            </a:r>
            <a:endParaRPr i="1" sz="12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92" name="Google Shape;392;p57"/>
          <p:cNvSpPr txBox="1"/>
          <p:nvPr/>
        </p:nvSpPr>
        <p:spPr>
          <a:xfrm>
            <a:off x="2728425" y="3739100"/>
            <a:ext cx="14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He/Him,</a:t>
            </a: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 75 Years Old </a:t>
            </a:r>
            <a:endParaRPr i="1" sz="12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93" name="Google Shape;393;p57"/>
          <p:cNvSpPr txBox="1"/>
          <p:nvPr/>
        </p:nvSpPr>
        <p:spPr>
          <a:xfrm>
            <a:off x="4800000" y="3739100"/>
            <a:ext cx="14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He/Him, 58 Years Old </a:t>
            </a:r>
            <a:endParaRPr i="1" sz="12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6927975" y="3739100"/>
            <a:ext cx="14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She/Her</a:t>
            </a:r>
            <a:r>
              <a:rPr i="1" lang="en" sz="1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, 31 Years Old </a:t>
            </a:r>
            <a:endParaRPr i="1" sz="12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and Apparatus:</a:t>
            </a:r>
            <a:endParaRPr/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 b="14864" l="0" r="0" t="0"/>
          <a:stretch/>
        </p:blipFill>
        <p:spPr>
          <a:xfrm>
            <a:off x="5764425" y="1481575"/>
            <a:ext cx="1980507" cy="1957324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58"/>
          <p:cNvSpPr txBox="1"/>
          <p:nvPr/>
        </p:nvSpPr>
        <p:spPr>
          <a:xfrm>
            <a:off x="1124438" y="3885000"/>
            <a:ext cx="2857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Medium"/>
                <a:ea typeface="Alexandria Medium"/>
                <a:cs typeface="Alexandria Medium"/>
                <a:sym typeface="Alexandria Medium"/>
              </a:rPr>
              <a:t>Stanford Shopping Center to get new user’s who are not familiar with the app</a:t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402" name="Google Shape;402;p58"/>
          <p:cNvSpPr txBox="1"/>
          <p:nvPr/>
        </p:nvSpPr>
        <p:spPr>
          <a:xfrm>
            <a:off x="4799700" y="3777975"/>
            <a:ext cx="403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Medium"/>
                <a:ea typeface="Alexandria Medium"/>
                <a:cs typeface="Alexandria Medium"/>
                <a:sym typeface="Alexandria Medium"/>
              </a:rPr>
              <a:t>Lo-fi Prototype</a:t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Medium"/>
                <a:ea typeface="Alexandria Medium"/>
                <a:cs typeface="Alexandria Medium"/>
                <a:sym typeface="Alexandria Medium"/>
              </a:rPr>
              <a:t>iPhone for Voice Recording</a:t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Medium"/>
                <a:ea typeface="Alexandria Medium"/>
                <a:cs typeface="Alexandria Medium"/>
                <a:sym typeface="Alexandria Medium"/>
              </a:rPr>
              <a:t>iPhone for Photo Capture</a:t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xandria Medium"/>
                <a:ea typeface="Alexandria Medium"/>
                <a:cs typeface="Alexandria Medium"/>
                <a:sym typeface="Alexandria Medium"/>
              </a:rPr>
              <a:t>iPad for Consent Forms</a:t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pic>
        <p:nvPicPr>
          <p:cNvPr id="403" name="Google Shape;403;p58"/>
          <p:cNvPicPr preferRelativeResize="0"/>
          <p:nvPr/>
        </p:nvPicPr>
        <p:blipFill rotWithShape="1">
          <a:blip r:embed="rId4">
            <a:alphaModFix/>
          </a:blip>
          <a:srcRect b="21623" l="0" r="0" t="0"/>
          <a:stretch/>
        </p:blipFill>
        <p:spPr>
          <a:xfrm>
            <a:off x="1306375" y="1481578"/>
            <a:ext cx="2493626" cy="1957324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Procedure: team member roles</a:t>
            </a:r>
            <a:endParaRPr/>
          </a:p>
        </p:txBody>
      </p:sp>
      <p:sp>
        <p:nvSpPr>
          <p:cNvPr id="409" name="Google Shape;409;p59"/>
          <p:cNvSpPr txBox="1"/>
          <p:nvPr>
            <p:ph idx="4" type="subTitle"/>
          </p:nvPr>
        </p:nvSpPr>
        <p:spPr>
          <a:xfrm>
            <a:off x="3506150" y="403368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Lyndsea Warkenthien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Facilitator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Computer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410" name="Google Shape;41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0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1" name="Google Shape;411;p59"/>
          <p:cNvPicPr preferRelativeResize="0"/>
          <p:nvPr/>
        </p:nvPicPr>
        <p:blipFill rotWithShape="1">
          <a:blip r:embed="rId4">
            <a:alphaModFix/>
          </a:blip>
          <a:srcRect b="16635" l="0" r="0" t="16582"/>
          <a:stretch/>
        </p:blipFill>
        <p:spPr>
          <a:xfrm>
            <a:off x="791300" y="1387713"/>
            <a:ext cx="18255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2" name="Google Shape;412;p59"/>
          <p:cNvPicPr preferRelativeResize="0"/>
          <p:nvPr/>
        </p:nvPicPr>
        <p:blipFill rotWithShape="1">
          <a:blip r:embed="rId5">
            <a:alphaModFix/>
          </a:blip>
          <a:srcRect b="14668" l="0" r="0" t="0"/>
          <a:stretch/>
        </p:blipFill>
        <p:spPr>
          <a:xfrm>
            <a:off x="358065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3" name="Google Shape;413;p59"/>
          <p:cNvSpPr txBox="1"/>
          <p:nvPr>
            <p:ph idx="4" type="subTitle"/>
          </p:nvPr>
        </p:nvSpPr>
        <p:spPr>
          <a:xfrm>
            <a:off x="6221800" y="403368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Elysia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Smyers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Facilitator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Observer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414" name="Google Shape;414;p59"/>
          <p:cNvSpPr txBox="1"/>
          <p:nvPr>
            <p:ph idx="4" type="subTitle"/>
          </p:nvPr>
        </p:nvSpPr>
        <p:spPr>
          <a:xfrm>
            <a:off x="638150" y="403368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Fahad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Nabi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Computer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Facilitator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Procedure: description of process</a:t>
            </a:r>
            <a:endParaRPr/>
          </a:p>
        </p:txBody>
      </p:sp>
      <p:sp>
        <p:nvSpPr>
          <p:cNvPr id="420" name="Google Shape;420;p60"/>
          <p:cNvSpPr txBox="1"/>
          <p:nvPr/>
        </p:nvSpPr>
        <p:spPr>
          <a:xfrm>
            <a:off x="922341" y="1213175"/>
            <a:ext cx="7295700" cy="3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Give user the context of our Lo-Fi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Prototype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Gather information about the participants (seeking participants with lifestyle change)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Present the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premise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 of the prototype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Participants complete the 3 task as we noted their behaviors and verbal reactions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Gauge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understanding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 of the app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Ask for reflection on functionality – What went right? What was unclear?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Asked for final feedback, any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improvements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 we could make, answer any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questions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exandria"/>
              <a:buChar char="●"/>
            </a:pP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Thank 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them</a:t>
            </a:r>
            <a:r>
              <a:rPr lang="en" sz="1600">
                <a:latin typeface="Alexandria"/>
                <a:ea typeface="Alexandria"/>
                <a:cs typeface="Alexandria"/>
                <a:sym typeface="Alexandria"/>
              </a:rPr>
              <a:t> for their participation</a:t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goals:</a:t>
            </a:r>
            <a:endParaRPr/>
          </a:p>
        </p:txBody>
      </p:sp>
      <p:sp>
        <p:nvSpPr>
          <p:cNvPr id="426" name="Google Shape;426;p61"/>
          <p:cNvSpPr txBox="1"/>
          <p:nvPr>
            <p:ph idx="2" type="subTitle"/>
          </p:nvPr>
        </p:nvSpPr>
        <p:spPr>
          <a:xfrm>
            <a:off x="571504" y="3877307"/>
            <a:ext cx="2227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Fun: Does the user have fun signing the guest book of a goal</a:t>
            </a:r>
            <a:endParaRPr/>
          </a:p>
        </p:txBody>
      </p:sp>
      <p:sp>
        <p:nvSpPr>
          <p:cNvPr id="427" name="Google Shape;427;p61"/>
          <p:cNvSpPr txBox="1"/>
          <p:nvPr>
            <p:ph idx="4" type="subTitle"/>
          </p:nvPr>
        </p:nvSpPr>
        <p:spPr>
          <a:xfrm>
            <a:off x="3412076" y="3591952"/>
            <a:ext cx="2312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Learnability: Faster 2nd time logging activities</a:t>
            </a:r>
            <a:endParaRPr/>
          </a:p>
        </p:txBody>
      </p:sp>
      <p:sp>
        <p:nvSpPr>
          <p:cNvPr id="428" name="Google Shape;428;p61"/>
          <p:cNvSpPr txBox="1"/>
          <p:nvPr>
            <p:ph idx="6" type="subTitle"/>
          </p:nvPr>
        </p:nvSpPr>
        <p:spPr>
          <a:xfrm>
            <a:off x="6324946" y="4143974"/>
            <a:ext cx="2350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Efficient: Performing the task does not waste effort and easy to complete</a:t>
            </a:r>
            <a:endParaRPr/>
          </a:p>
        </p:txBody>
      </p:sp>
      <p:pic>
        <p:nvPicPr>
          <p:cNvPr id="429" name="Google Shape;429;p61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26601" y="1612867"/>
            <a:ext cx="1493475" cy="13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1"/>
          <p:cNvPicPr preferRelativeResize="0"/>
          <p:nvPr/>
        </p:nvPicPr>
        <p:blipFill rotWithShape="1">
          <a:blip r:embed="rId4">
            <a:alphaModFix/>
          </a:blip>
          <a:srcRect b="13337" l="0" r="0" t="0"/>
          <a:stretch/>
        </p:blipFill>
        <p:spPr>
          <a:xfrm>
            <a:off x="3513575" y="1610788"/>
            <a:ext cx="1490471" cy="13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1"/>
          <p:cNvPicPr preferRelativeResize="0"/>
          <p:nvPr/>
        </p:nvPicPr>
        <p:blipFill rotWithShape="1">
          <a:blip r:embed="rId5">
            <a:alphaModFix/>
          </a:blip>
          <a:srcRect b="16638" l="0" r="0" t="0"/>
          <a:stretch/>
        </p:blipFill>
        <p:spPr>
          <a:xfrm>
            <a:off x="6495670" y="1686988"/>
            <a:ext cx="1490472" cy="130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Introduction</a:t>
            </a:r>
            <a:endParaRPr sz="5200"/>
          </a:p>
        </p:txBody>
      </p:sp>
      <p:sp>
        <p:nvSpPr>
          <p:cNvPr id="205" name="Google Shape;205;p35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06" name="Google Shape;206;p35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r>
              <a:rPr lang="en"/>
              <a:t>ey measurements</a:t>
            </a:r>
            <a:endParaRPr/>
          </a:p>
        </p:txBody>
      </p:sp>
      <p:sp>
        <p:nvSpPr>
          <p:cNvPr id="437" name="Google Shape;437;p62"/>
          <p:cNvSpPr txBox="1"/>
          <p:nvPr>
            <p:ph idx="2" type="subTitle"/>
          </p:nvPr>
        </p:nvSpPr>
        <p:spPr>
          <a:xfrm>
            <a:off x="481225" y="1317600"/>
            <a:ext cx="2451900" cy="14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Fun Key Metric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(</a:t>
            </a: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Yes/No Binary)</a:t>
            </a: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: 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Does the participant have fun signing the guest book?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438" name="Google Shape;438;p62"/>
          <p:cNvSpPr txBox="1"/>
          <p:nvPr>
            <p:ph idx="4" type="subTitle"/>
          </p:nvPr>
        </p:nvSpPr>
        <p:spPr>
          <a:xfrm>
            <a:off x="3344825" y="1574900"/>
            <a:ext cx="2451900" cy="11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Learnability Key Metric (Minutes/Seconds):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Task Completion Time?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439" name="Google Shape;439;p62"/>
          <p:cNvSpPr txBox="1"/>
          <p:nvPr>
            <p:ph idx="4" type="subTitle"/>
          </p:nvPr>
        </p:nvSpPr>
        <p:spPr>
          <a:xfrm>
            <a:off x="6544350" y="1748467"/>
            <a:ext cx="2312700" cy="11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Efficiency</a:t>
            </a: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 Key Metric (Scale 1-5):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How easy is the task to complete?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440" name="Google Shape;440;p62"/>
          <p:cNvPicPr preferRelativeResize="0"/>
          <p:nvPr/>
        </p:nvPicPr>
        <p:blipFill rotWithShape="1">
          <a:blip r:embed="rId3">
            <a:alphaModFix/>
          </a:blip>
          <a:srcRect b="13524" l="0" r="0" t="0"/>
          <a:stretch/>
        </p:blipFill>
        <p:spPr>
          <a:xfrm>
            <a:off x="869779" y="3082950"/>
            <a:ext cx="1674801" cy="14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2"/>
          <p:cNvPicPr preferRelativeResize="0"/>
          <p:nvPr/>
        </p:nvPicPr>
        <p:blipFill rotWithShape="1">
          <a:blip r:embed="rId4">
            <a:alphaModFix/>
          </a:blip>
          <a:srcRect b="14140" l="0" r="0" t="0"/>
          <a:stretch/>
        </p:blipFill>
        <p:spPr>
          <a:xfrm>
            <a:off x="3734099" y="2946835"/>
            <a:ext cx="1673352" cy="144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2"/>
          <p:cNvPicPr preferRelativeResize="0"/>
          <p:nvPr/>
        </p:nvPicPr>
        <p:blipFill rotWithShape="1">
          <a:blip r:embed="rId5">
            <a:alphaModFix/>
          </a:blip>
          <a:srcRect b="15483" l="0" r="0" t="0"/>
          <a:stretch/>
        </p:blipFill>
        <p:spPr>
          <a:xfrm>
            <a:off x="6792884" y="2901926"/>
            <a:ext cx="1815625" cy="15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Testing results</a:t>
            </a:r>
            <a:endParaRPr sz="5200"/>
          </a:p>
        </p:txBody>
      </p:sp>
      <p:sp>
        <p:nvSpPr>
          <p:cNvPr id="448" name="Google Shape;448;p63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cxnSp>
        <p:nvCxnSpPr>
          <p:cNvPr id="449" name="Google Shape;449;p63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4"/>
          <p:cNvSpPr txBox="1"/>
          <p:nvPr>
            <p:ph type="title"/>
          </p:nvPr>
        </p:nvSpPr>
        <p:spPr>
          <a:xfrm>
            <a:off x="715100" y="412525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data (Big Picture Happenings):</a:t>
            </a:r>
            <a:endParaRPr/>
          </a:p>
        </p:txBody>
      </p:sp>
      <p:pic>
        <p:nvPicPr>
          <p:cNvPr id="455" name="Google Shape;4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75" y="1248999"/>
            <a:ext cx="1950862" cy="250946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6" name="Google Shape;45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436" y="2340425"/>
            <a:ext cx="1950862" cy="250946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7" name="Google Shape;457;p64"/>
          <p:cNvSpPr txBox="1"/>
          <p:nvPr/>
        </p:nvSpPr>
        <p:spPr>
          <a:xfrm>
            <a:off x="149575" y="1042875"/>
            <a:ext cx="46650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Participants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Phyllis - New Hobby (Yoga)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Milton - New Pet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Roger - Newly Retired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Diane - New Parent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Phyllis, Milton, Roger are friends.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Behaviors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Demonstrated curiosity of the application (i.e, like a game)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Asked several questions pertaining to their hobby and making friends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Insights 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Need for Encouragement to Try Something New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Contextualized</a:t>
            </a: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 the app to align with their own goals of improvement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Bottom-line data</a:t>
            </a:r>
            <a:r>
              <a:rPr lang="en"/>
              <a:t>:</a:t>
            </a:r>
            <a:endParaRPr/>
          </a:p>
        </p:txBody>
      </p:sp>
      <p:sp>
        <p:nvSpPr>
          <p:cNvPr id="463" name="Google Shape;463;p65"/>
          <p:cNvSpPr txBox="1"/>
          <p:nvPr/>
        </p:nvSpPr>
        <p:spPr>
          <a:xfrm>
            <a:off x="407000" y="1598800"/>
            <a:ext cx="8330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Usability Goal: Fun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Key Metric: Binary (Yes/No)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Result: All participants found signing the guestbook fun after task completion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Usability Goal: Learnability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Key Metric: Task completion time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Result: Average decrease of 3 seconds on repeated task completion (Noted possible skew due to group testing with Phyllis)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xandria"/>
              <a:buChar char="●"/>
            </a:pP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Usability Goal: Efficiency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Key Metric: Ease of completing tasks on a scale of 1-5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lexandria"/>
              <a:buAutoNum type="alphaLcPeriod"/>
            </a:pP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Result: Varied feedback, with some tasks deemed less intuitive by Phyllis and </a:t>
            </a:r>
            <a:r>
              <a:rPr lang="en">
                <a:latin typeface="Alexandria"/>
                <a:ea typeface="Alexandria"/>
                <a:cs typeface="Alexandria"/>
                <a:sym typeface="Alexandria"/>
              </a:rPr>
              <a:t>Milton</a:t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464" name="Google Shape;464;p65"/>
          <p:cNvPicPr preferRelativeResize="0"/>
          <p:nvPr/>
        </p:nvPicPr>
        <p:blipFill rotWithShape="1">
          <a:blip r:embed="rId3">
            <a:alphaModFix/>
          </a:blip>
          <a:srcRect b="21203" l="0" r="0" t="0"/>
          <a:stretch/>
        </p:blipFill>
        <p:spPr>
          <a:xfrm>
            <a:off x="7038000" y="352625"/>
            <a:ext cx="1581499" cy="12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relevant </a:t>
            </a:r>
            <a:r>
              <a:rPr lang="en"/>
              <a:t>observations</a:t>
            </a:r>
            <a:r>
              <a:rPr lang="en"/>
              <a:t>:</a:t>
            </a:r>
            <a:endParaRPr/>
          </a:p>
        </p:txBody>
      </p:sp>
      <p:sp>
        <p:nvSpPr>
          <p:cNvPr id="470" name="Google Shape;470;p66"/>
          <p:cNvSpPr txBox="1"/>
          <p:nvPr/>
        </p:nvSpPr>
        <p:spPr>
          <a:xfrm>
            <a:off x="814075" y="1348050"/>
            <a:ext cx="55926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lexandria"/>
              <a:buChar char="●"/>
            </a:pPr>
            <a:r>
              <a:rPr lang="en" sz="2300">
                <a:latin typeface="Alexandria"/>
                <a:ea typeface="Alexandria"/>
                <a:cs typeface="Alexandria"/>
                <a:sym typeface="Alexandria"/>
              </a:rPr>
              <a:t>Positive reinforcement from group testing may have influenced results</a:t>
            </a:r>
            <a:endParaRPr sz="23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lexandria"/>
              <a:ea typeface="Alexandria"/>
              <a:cs typeface="Alexandria"/>
              <a:sym typeface="Alexand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lexandria"/>
              <a:buChar char="●"/>
            </a:pPr>
            <a:r>
              <a:rPr lang="en" sz="2300">
                <a:latin typeface="Alexandria"/>
                <a:ea typeface="Alexandria"/>
                <a:cs typeface="Alexandria"/>
                <a:sym typeface="Alexandria"/>
              </a:rPr>
              <a:t>Task of searching and adding friends found less intuitive by some participants</a:t>
            </a:r>
            <a:endParaRPr sz="23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471" name="Google Shape;471;p66"/>
          <p:cNvPicPr preferRelativeResize="0"/>
          <p:nvPr/>
        </p:nvPicPr>
        <p:blipFill rotWithShape="1">
          <a:blip r:embed="rId3">
            <a:alphaModFix/>
          </a:blip>
          <a:srcRect b="16715" l="0" r="0" t="0"/>
          <a:stretch/>
        </p:blipFill>
        <p:spPr>
          <a:xfrm>
            <a:off x="6578275" y="1739000"/>
            <a:ext cx="1999749" cy="16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usability goals on key measures:</a:t>
            </a:r>
            <a:endParaRPr/>
          </a:p>
        </p:txBody>
      </p:sp>
      <p:sp>
        <p:nvSpPr>
          <p:cNvPr id="477" name="Google Shape;477;p67"/>
          <p:cNvSpPr txBox="1"/>
          <p:nvPr/>
        </p:nvSpPr>
        <p:spPr>
          <a:xfrm>
            <a:off x="594575" y="1260125"/>
            <a:ext cx="5281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lexandria"/>
              <a:buChar char="●"/>
            </a:pPr>
            <a:r>
              <a:rPr lang="en" sz="2100">
                <a:latin typeface="Alexandria"/>
                <a:ea typeface="Alexandria"/>
                <a:cs typeface="Alexandria"/>
                <a:sym typeface="Alexandria"/>
              </a:rPr>
              <a:t>Overall positive response to the fun factor in the app</a:t>
            </a:r>
            <a:endParaRPr sz="21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lexandria"/>
              <a:ea typeface="Alexandria"/>
              <a:cs typeface="Alexandria"/>
              <a:sym typeface="Alexandr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lexandria"/>
              <a:buChar char="●"/>
            </a:pPr>
            <a:r>
              <a:rPr lang="en" sz="2100">
                <a:latin typeface="Alexandria"/>
                <a:ea typeface="Alexandria"/>
                <a:cs typeface="Alexandria"/>
                <a:sym typeface="Alexandria"/>
              </a:rPr>
              <a:t>Learnability seems improved upon repetition, though group influence must be considered</a:t>
            </a:r>
            <a:endParaRPr sz="21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lexandria"/>
              <a:ea typeface="Alexandria"/>
              <a:cs typeface="Alexandria"/>
              <a:sym typeface="Alexandr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lexandria"/>
              <a:buChar char="●"/>
            </a:pPr>
            <a:r>
              <a:rPr lang="en" sz="2100">
                <a:latin typeface="Alexandria"/>
                <a:ea typeface="Alexandria"/>
                <a:cs typeface="Alexandria"/>
                <a:sym typeface="Alexandria"/>
              </a:rPr>
              <a:t>Some efficiency issues highlighted, especially concerning friend features</a:t>
            </a:r>
            <a:endParaRPr sz="2100"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478" name="Google Shape;478;p67"/>
          <p:cNvPicPr preferRelativeResize="0"/>
          <p:nvPr/>
        </p:nvPicPr>
        <p:blipFill rotWithShape="1">
          <a:blip r:embed="rId3">
            <a:alphaModFix/>
          </a:blip>
          <a:srcRect b="13464" l="0" r="0" t="0"/>
          <a:stretch/>
        </p:blipFill>
        <p:spPr>
          <a:xfrm>
            <a:off x="6270550" y="1695575"/>
            <a:ext cx="2406126" cy="208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Discussion</a:t>
            </a:r>
            <a:endParaRPr sz="5200"/>
          </a:p>
        </p:txBody>
      </p:sp>
      <p:sp>
        <p:nvSpPr>
          <p:cNvPr id="484" name="Google Shape;484;p68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cxnSp>
        <p:nvCxnSpPr>
          <p:cNvPr id="485" name="Google Shape;485;p68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our findings:</a:t>
            </a:r>
            <a:endParaRPr/>
          </a:p>
        </p:txBody>
      </p:sp>
      <p:sp>
        <p:nvSpPr>
          <p:cNvPr id="491" name="Google Shape;491;p69"/>
          <p:cNvSpPr txBox="1"/>
          <p:nvPr>
            <p:ph idx="5" type="subTitle"/>
          </p:nvPr>
        </p:nvSpPr>
        <p:spPr>
          <a:xfrm>
            <a:off x="4572000" y="4209875"/>
            <a:ext cx="45720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/>
              <a:t>The application offers an engaging experience (evidenced by the fun metric)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/>
              <a:t>Users can adapt and learn features quickly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/>
              <a:t>Friend-related functionalities might need improvement for more intuitive navigation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2" name="Google Shape;492;p69"/>
          <p:cNvPicPr preferRelativeResize="0"/>
          <p:nvPr/>
        </p:nvPicPr>
        <p:blipFill rotWithShape="1">
          <a:blip r:embed="rId3">
            <a:alphaModFix/>
          </a:blip>
          <a:srcRect b="13993" l="0" r="0" t="0"/>
          <a:stretch/>
        </p:blipFill>
        <p:spPr>
          <a:xfrm>
            <a:off x="458525" y="1436450"/>
            <a:ext cx="3755000" cy="322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(results for design changes):</a:t>
            </a:r>
            <a:endParaRPr/>
          </a:p>
        </p:txBody>
      </p:sp>
      <p:sp>
        <p:nvSpPr>
          <p:cNvPr id="498" name="Google Shape;498;p70"/>
          <p:cNvSpPr txBox="1"/>
          <p:nvPr>
            <p:ph idx="3" type="subTitle"/>
          </p:nvPr>
        </p:nvSpPr>
        <p:spPr>
          <a:xfrm>
            <a:off x="715100" y="4336325"/>
            <a:ext cx="37806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600"/>
              <a:t>Enhance clarity for addition features, possibly by redesigning buttons or providing clearer instructions</a:t>
            </a:r>
            <a:endParaRPr sz="16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600"/>
              <a:t>Clarify friend searching and adding friends</a:t>
            </a:r>
            <a:endParaRPr sz="16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600"/>
              <a:t>Use color for guidance and “click” feedback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/>
              <a:t>Decrease dwell time on profile screen to increase exploration of rest of app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99" name="Google Shape;499;p70"/>
          <p:cNvPicPr preferRelativeResize="0"/>
          <p:nvPr/>
        </p:nvPicPr>
        <p:blipFill rotWithShape="1">
          <a:blip r:embed="rId3">
            <a:alphaModFix/>
          </a:blip>
          <a:srcRect b="19665" l="0" r="0" t="0"/>
          <a:stretch/>
        </p:blipFill>
        <p:spPr>
          <a:xfrm>
            <a:off x="6920500" y="2184025"/>
            <a:ext cx="1508500" cy="1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0"/>
          <p:cNvPicPr preferRelativeResize="0"/>
          <p:nvPr/>
        </p:nvPicPr>
        <p:blipFill rotWithShape="1">
          <a:blip r:embed="rId4">
            <a:alphaModFix/>
          </a:blip>
          <a:srcRect b="15959" l="0" r="0" t="0"/>
          <a:stretch/>
        </p:blipFill>
        <p:spPr>
          <a:xfrm>
            <a:off x="4726600" y="1981475"/>
            <a:ext cx="1923974" cy="16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testing couldn’t reveal:</a:t>
            </a:r>
            <a:endParaRPr/>
          </a:p>
        </p:txBody>
      </p:sp>
      <p:sp>
        <p:nvSpPr>
          <p:cNvPr id="506" name="Google Shape;506;p71"/>
          <p:cNvSpPr txBox="1"/>
          <p:nvPr>
            <p:ph idx="5" type="subTitle"/>
          </p:nvPr>
        </p:nvSpPr>
        <p:spPr>
          <a:xfrm>
            <a:off x="4648400" y="4396225"/>
            <a:ext cx="37806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600"/>
              <a:t>Testing cannot tell us about the </a:t>
            </a:r>
            <a:r>
              <a:rPr lang="en" sz="1600"/>
              <a:t>motivation</a:t>
            </a:r>
            <a:r>
              <a:rPr lang="en" sz="1600"/>
              <a:t> it takes to pursue </a:t>
            </a:r>
            <a:r>
              <a:rPr lang="en" sz="1600"/>
              <a:t>activities</a:t>
            </a:r>
            <a:r>
              <a:rPr lang="en" sz="1600"/>
              <a:t>/hobbies</a:t>
            </a:r>
            <a:endParaRPr sz="16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600"/>
              <a:t>Need for broader user testing to generalize feedback, especially considering the variance in feedback between participants like Diane and the group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/>
              <a:t>Lo-fi testing cannot tell us about habit formation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507" name="Google Shape;507;p71"/>
          <p:cNvPicPr preferRelativeResize="0"/>
          <p:nvPr/>
        </p:nvPicPr>
        <p:blipFill rotWithShape="1">
          <a:blip r:embed="rId3">
            <a:alphaModFix/>
          </a:blip>
          <a:srcRect b="13464" l="0" r="0" t="0"/>
          <a:stretch/>
        </p:blipFill>
        <p:spPr>
          <a:xfrm>
            <a:off x="584975" y="1608350"/>
            <a:ext cx="3221675" cy="27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715100" y="983000"/>
            <a:ext cx="7713900" cy="22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Our platform is a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community-focused</a:t>
            </a:r>
            <a:r>
              <a:rPr lang="en" sz="2000"/>
              <a:t> platform designed for individuals undergoing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lifestyle transitions</a:t>
            </a:r>
            <a:r>
              <a:rPr lang="en" sz="2000"/>
              <a:t>. We prioritize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physical and mental</a:t>
            </a:r>
            <a:r>
              <a:rPr lang="en" sz="2000"/>
              <a:t> wellness by encouraging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group-goal</a:t>
            </a:r>
            <a:r>
              <a:rPr lang="en" sz="2000"/>
              <a:t> accomplishments, uniting people in their shared journey towards better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well-being</a:t>
            </a:r>
            <a:r>
              <a:rPr lang="en" sz="2000"/>
              <a:t>.</a:t>
            </a:r>
            <a:endParaRPr sz="2000"/>
          </a:p>
        </p:txBody>
      </p:sp>
      <p:sp>
        <p:nvSpPr>
          <p:cNvPr id="212" name="Google Shape;212;p36"/>
          <p:cNvSpPr txBox="1"/>
          <p:nvPr>
            <p:ph idx="3" type="subTitle"/>
          </p:nvPr>
        </p:nvSpPr>
        <p:spPr>
          <a:xfrm>
            <a:off x="715050" y="3268125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Our Mission Statement: A collective pursuit of well-being.</a:t>
            </a:r>
            <a:endParaRPr i="1"/>
          </a:p>
        </p:txBody>
      </p:sp>
      <p:cxnSp>
        <p:nvCxnSpPr>
          <p:cNvPr id="213" name="Google Shape;213;p36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6"/>
          <p:cNvSpPr txBox="1"/>
          <p:nvPr>
            <p:ph idx="1" type="subTitle"/>
          </p:nvPr>
        </p:nvSpPr>
        <p:spPr>
          <a:xfrm>
            <a:off x="715050" y="9910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Value Proposition:</a:t>
            </a:r>
            <a:endParaRPr b="1" sz="2400"/>
          </a:p>
        </p:txBody>
      </p:sp>
      <p:sp>
        <p:nvSpPr>
          <p:cNvPr id="215" name="Google Shape;215;p36"/>
          <p:cNvSpPr txBox="1"/>
          <p:nvPr>
            <p:ph idx="3" type="subTitle"/>
          </p:nvPr>
        </p:nvSpPr>
        <p:spPr>
          <a:xfrm>
            <a:off x="715100" y="35909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Birth of Our Name</a:t>
            </a:r>
            <a:r>
              <a:rPr i="1" lang="en"/>
              <a:t>: Derived from the Greek word, Enosis, which refers to the  movement of communities that formed the modern political and social union of Greece</a:t>
            </a:r>
            <a:endParaRPr i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2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cxnSp>
        <p:nvCxnSpPr>
          <p:cNvPr id="513" name="Google Shape;513;p72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Appendix</a:t>
            </a:r>
            <a:endParaRPr sz="5200"/>
          </a:p>
        </p:txBody>
      </p:sp>
      <p:sp>
        <p:nvSpPr>
          <p:cNvPr id="519" name="Google Shape;519;p73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cxnSp>
        <p:nvCxnSpPr>
          <p:cNvPr id="520" name="Google Shape;520;p73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4"/>
          <p:cNvSpPr txBox="1"/>
          <p:nvPr>
            <p:ph idx="3" type="subTitle"/>
          </p:nvPr>
        </p:nvSpPr>
        <p:spPr>
          <a:xfrm>
            <a:off x="455850" y="2343750"/>
            <a:ext cx="82323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FigJam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Critical Incident Log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Consent Forms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Helpful Icons for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745950" y="1285200"/>
            <a:ext cx="54810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Value </a:t>
            </a:r>
            <a:r>
              <a:rPr lang="en" sz="4000"/>
              <a:t>Proposition</a:t>
            </a:r>
            <a:r>
              <a:rPr lang="en" sz="4000"/>
              <a:t>: </a:t>
            </a:r>
            <a:endParaRPr sz="4000"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745950" y="1833900"/>
            <a:ext cx="7652100" cy="20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Leverage the power of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community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to motivate, inspire, and drive progress.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No one goes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through a lifestyle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or wellbeing change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alone.</a:t>
            </a:r>
            <a:endParaRPr b="1" sz="31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 Space</a:t>
            </a:r>
            <a:r>
              <a:rPr lang="en" sz="4000"/>
              <a:t>:</a:t>
            </a:r>
            <a:endParaRPr sz="4000"/>
          </a:p>
        </p:txBody>
      </p:sp>
      <p:sp>
        <p:nvSpPr>
          <p:cNvPr id="227" name="Google Shape;227;p38"/>
          <p:cNvSpPr txBox="1"/>
          <p:nvPr>
            <p:ph idx="1" type="subTitle"/>
          </p:nvPr>
        </p:nvSpPr>
        <p:spPr>
          <a:xfrm>
            <a:off x="715050" y="17382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exandria Light"/>
                <a:ea typeface="Alexandria Light"/>
                <a:cs typeface="Alexandria Light"/>
                <a:sym typeface="Alexandria Light"/>
              </a:rPr>
              <a:t>Lifestyle transitions can often be lonely, causing feelings of isolation, discouragement, and a sense of being overwhelmed</a:t>
            </a:r>
            <a:endParaRPr sz="24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228" name="Google Shape;228;p38"/>
          <p:cNvSpPr txBox="1"/>
          <p:nvPr>
            <p:ph idx="2" type="title"/>
          </p:nvPr>
        </p:nvSpPr>
        <p:spPr>
          <a:xfrm>
            <a:off x="715050" y="254675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Solution Space:</a:t>
            </a:r>
            <a:endParaRPr sz="4000"/>
          </a:p>
        </p:txBody>
      </p:sp>
      <p:sp>
        <p:nvSpPr>
          <p:cNvPr id="229" name="Google Shape;229;p38"/>
          <p:cNvSpPr txBox="1"/>
          <p:nvPr>
            <p:ph idx="3" type="subTitle"/>
          </p:nvPr>
        </p:nvSpPr>
        <p:spPr>
          <a:xfrm>
            <a:off x="715050" y="34224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exandria Light"/>
                <a:ea typeface="Alexandria Light"/>
                <a:cs typeface="Alexandria Light"/>
                <a:sym typeface="Alexandria Light"/>
              </a:rPr>
              <a:t>By setting shared goals, members can motivate and push each other forward, creating a snowball effect of positivity and progress</a:t>
            </a:r>
            <a:endParaRPr sz="19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35" name="Google Shape;235;p39"/>
          <p:cNvSpPr txBox="1"/>
          <p:nvPr>
            <p:ph idx="4" type="subTitle"/>
          </p:nvPr>
        </p:nvSpPr>
        <p:spPr>
          <a:xfrm>
            <a:off x="1609075" y="1916099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Sketching Explorations</a:t>
            </a:r>
            <a:endParaRPr/>
          </a:p>
        </p:txBody>
      </p:sp>
      <p:sp>
        <p:nvSpPr>
          <p:cNvPr id="236" name="Google Shape;236;p39"/>
          <p:cNvSpPr txBox="1"/>
          <p:nvPr>
            <p:ph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7" name="Google Shape;237;p39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38" name="Google Shape;238;p39"/>
          <p:cNvSpPr txBox="1"/>
          <p:nvPr>
            <p:ph idx="3" type="title"/>
          </p:nvPr>
        </p:nvSpPr>
        <p:spPr>
          <a:xfrm>
            <a:off x="1070650" y="19161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2</a:t>
            </a:r>
            <a:endParaRPr/>
          </a:p>
        </p:txBody>
      </p:sp>
      <p:sp>
        <p:nvSpPr>
          <p:cNvPr id="239" name="Google Shape;239;p39"/>
          <p:cNvSpPr txBox="1"/>
          <p:nvPr>
            <p:ph idx="5" type="title"/>
          </p:nvPr>
        </p:nvSpPr>
        <p:spPr>
          <a:xfrm>
            <a:off x="1070650" y="26523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3</a:t>
            </a:r>
            <a:endParaRPr/>
          </a:p>
        </p:txBody>
      </p:sp>
      <p:sp>
        <p:nvSpPr>
          <p:cNvPr id="240" name="Google Shape;240;p39"/>
          <p:cNvSpPr txBox="1"/>
          <p:nvPr>
            <p:ph idx="6" type="subTitle"/>
          </p:nvPr>
        </p:nvSpPr>
        <p:spPr>
          <a:xfrm>
            <a:off x="1609075" y="2652323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interface &amp; rationale</a:t>
            </a:r>
            <a:endParaRPr/>
          </a:p>
        </p:txBody>
      </p:sp>
      <p:sp>
        <p:nvSpPr>
          <p:cNvPr id="241" name="Google Shape;241;p39"/>
          <p:cNvSpPr txBox="1"/>
          <p:nvPr>
            <p:ph idx="7" type="title"/>
          </p:nvPr>
        </p:nvSpPr>
        <p:spPr>
          <a:xfrm>
            <a:off x="1070650" y="33885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4</a:t>
            </a:r>
            <a:endParaRPr/>
          </a:p>
        </p:txBody>
      </p:sp>
      <p:sp>
        <p:nvSpPr>
          <p:cNvPr id="242" name="Google Shape;242;p39"/>
          <p:cNvSpPr txBox="1"/>
          <p:nvPr>
            <p:ph idx="8" type="subTitle"/>
          </p:nvPr>
        </p:nvSpPr>
        <p:spPr>
          <a:xfrm>
            <a:off x="1609075" y="3388523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Low-fi prototype construction</a:t>
            </a:r>
            <a:endParaRPr/>
          </a:p>
        </p:txBody>
      </p:sp>
      <p:sp>
        <p:nvSpPr>
          <p:cNvPr id="243" name="Google Shape;243;p39"/>
          <p:cNvSpPr txBox="1"/>
          <p:nvPr>
            <p:ph idx="9" type="title"/>
          </p:nvPr>
        </p:nvSpPr>
        <p:spPr>
          <a:xfrm>
            <a:off x="4887274" y="18894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6</a:t>
            </a:r>
            <a:endParaRPr/>
          </a:p>
        </p:txBody>
      </p:sp>
      <p:sp>
        <p:nvSpPr>
          <p:cNvPr id="244" name="Google Shape;244;p39"/>
          <p:cNvSpPr txBox="1"/>
          <p:nvPr>
            <p:ph idx="13" type="subTitle"/>
          </p:nvPr>
        </p:nvSpPr>
        <p:spPr>
          <a:xfrm>
            <a:off x="5425775" y="1889450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methodology</a:t>
            </a:r>
            <a:endParaRPr/>
          </a:p>
        </p:txBody>
      </p:sp>
      <p:sp>
        <p:nvSpPr>
          <p:cNvPr id="245" name="Google Shape;245;p39"/>
          <p:cNvSpPr txBox="1"/>
          <p:nvPr>
            <p:ph idx="14" type="title"/>
          </p:nvPr>
        </p:nvSpPr>
        <p:spPr>
          <a:xfrm>
            <a:off x="4887274" y="2625647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7</a:t>
            </a:r>
            <a:endParaRPr/>
          </a:p>
        </p:txBody>
      </p:sp>
      <p:sp>
        <p:nvSpPr>
          <p:cNvPr id="246" name="Google Shape;246;p39"/>
          <p:cNvSpPr txBox="1"/>
          <p:nvPr>
            <p:ph idx="15" type="subTitle"/>
          </p:nvPr>
        </p:nvSpPr>
        <p:spPr>
          <a:xfrm>
            <a:off x="5425775" y="2625644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</a:t>
            </a:r>
            <a:endParaRPr/>
          </a:p>
        </p:txBody>
      </p:sp>
      <p:sp>
        <p:nvSpPr>
          <p:cNvPr id="247" name="Google Shape;247;p39"/>
          <p:cNvSpPr txBox="1"/>
          <p:nvPr>
            <p:ph idx="16" type="title"/>
          </p:nvPr>
        </p:nvSpPr>
        <p:spPr>
          <a:xfrm>
            <a:off x="4887274" y="3268103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8</a:t>
            </a:r>
            <a:endParaRPr/>
          </a:p>
        </p:txBody>
      </p:sp>
      <p:sp>
        <p:nvSpPr>
          <p:cNvPr id="248" name="Google Shape;248;p39"/>
          <p:cNvSpPr txBox="1"/>
          <p:nvPr>
            <p:ph idx="17" type="subTitle"/>
          </p:nvPr>
        </p:nvSpPr>
        <p:spPr>
          <a:xfrm>
            <a:off x="5425775" y="3268096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49" name="Google Shape;249;p39"/>
          <p:cNvSpPr txBox="1"/>
          <p:nvPr>
            <p:ph idx="18" type="title"/>
          </p:nvPr>
        </p:nvSpPr>
        <p:spPr>
          <a:xfrm>
            <a:off x="4887274" y="39106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9</a:t>
            </a:r>
            <a:endParaRPr/>
          </a:p>
        </p:txBody>
      </p:sp>
      <p:sp>
        <p:nvSpPr>
          <p:cNvPr id="250" name="Google Shape;250;p39"/>
          <p:cNvSpPr txBox="1"/>
          <p:nvPr>
            <p:ph idx="19" type="subTitle"/>
          </p:nvPr>
        </p:nvSpPr>
        <p:spPr>
          <a:xfrm>
            <a:off x="5425775" y="3910616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251" name="Google Shape;251;p39"/>
          <p:cNvSpPr txBox="1"/>
          <p:nvPr>
            <p:ph idx="7" type="title"/>
          </p:nvPr>
        </p:nvSpPr>
        <p:spPr>
          <a:xfrm>
            <a:off x="4887287" y="10837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2" name="Google Shape;252;p39"/>
          <p:cNvSpPr txBox="1"/>
          <p:nvPr>
            <p:ph idx="8" type="subTitle"/>
          </p:nvPr>
        </p:nvSpPr>
        <p:spPr>
          <a:xfrm>
            <a:off x="5425712" y="108369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Low-fi prototype: 3 task flows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Sketching Explorations</a:t>
            </a:r>
            <a:endParaRPr sz="5100"/>
          </a:p>
        </p:txBody>
      </p:sp>
      <p:sp>
        <p:nvSpPr>
          <p:cNvPr id="258" name="Google Shape;258;p4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259" name="Google Shape;259;p4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idx="4294967295" type="title"/>
          </p:nvPr>
        </p:nvSpPr>
        <p:spPr>
          <a:xfrm>
            <a:off x="715050" y="20595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Explored</a:t>
            </a:r>
            <a:r>
              <a:rPr lang="en"/>
              <a:t> Realization #1: AR/VR</a:t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5" y="1356913"/>
            <a:ext cx="1709928" cy="2583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6" name="Google Shape;2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466" y="1356925"/>
            <a:ext cx="1709928" cy="258311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533" y="1367250"/>
            <a:ext cx="1709928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586" y="1356925"/>
            <a:ext cx="1713449" cy="2578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6909841" y="1801583"/>
            <a:ext cx="2578609" cy="17099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6B65"/>
      </a:dk2>
      <a:lt2>
        <a:srgbClr val="FF6B65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