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i77vWB78+57S0JtkBS3aV2smAu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6" name="Google Shape;176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7" name="Google Shape;177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Needfinding methodology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a.Participants: Why were they chosen?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are they appropriate?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were they recruited/compensated?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b.Where were the interviews conducted?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c.Who was your “extreme user”? In what axis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extreme?: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d.What did you ask?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e.Team member roles for each interview: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f. Apparatus–any equipment/software used (transcribing, etc.)</a:t>
            </a:r>
            <a:endParaRPr/>
          </a:p>
        </p:txBody>
      </p:sp>
      <p:sp>
        <p:nvSpPr>
          <p:cNvPr id="179" name="Google Shape;179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0" name="Google Shape;180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38.jpg"/><Relationship Id="rId6" Type="http://schemas.openxmlformats.org/officeDocument/2006/relationships/image" Target="../media/image7.jpg"/><Relationship Id="rId7" Type="http://schemas.openxmlformats.org/officeDocument/2006/relationships/image" Target="../media/image6.png"/><Relationship Id="rId8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file/d/1rWZ8q4IuwNuj1CgEansbpt27X5m-cNOh/view?usp=drive_link" TargetMode="External"/><Relationship Id="rId4" Type="http://schemas.openxmlformats.org/officeDocument/2006/relationships/hyperlink" Target="https://drive.google.com/file/d/1HNY7J87WyH56FZ-s3zjMra6jxfUiK4xV/view?usp=drive_link" TargetMode="External"/><Relationship Id="rId5" Type="http://schemas.openxmlformats.org/officeDocument/2006/relationships/hyperlink" Target="https://drive.google.com/file/d/1LwkFLKnls4YwAUetB0G1LrBwTUpSPea4/view?usp=drive_link" TargetMode="External"/><Relationship Id="rId6" Type="http://schemas.openxmlformats.org/officeDocument/2006/relationships/hyperlink" Target="https://docs.google.com/document/d/1gPpqaXTgh3zsKiuX-yaZm1CF5yhm2_ps4Oon862DFy4/edit?usp=drive_li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2.jp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53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013827" y="-248630"/>
            <a:ext cx="8681329" cy="10784260"/>
          </a:xfrm>
          <a:custGeom>
            <a:rect b="b" l="l" r="r" t="t"/>
            <a:pathLst>
              <a:path extrusionOk="0" h="10784260" w="8681329">
                <a:moveTo>
                  <a:pt x="0" y="0"/>
                </a:moveTo>
                <a:lnTo>
                  <a:pt x="8681329" y="0"/>
                </a:lnTo>
                <a:lnTo>
                  <a:pt x="8681329" y="10784260"/>
                </a:lnTo>
                <a:lnTo>
                  <a:pt x="0" y="10784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531846" y="2509360"/>
            <a:ext cx="17756154" cy="3943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62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needfinding: </a:t>
            </a:r>
            <a:endParaRPr/>
          </a:p>
          <a:p>
            <a:pPr indent="0" lvl="0" marL="0" marR="0" rtl="0" algn="l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62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designing for active lifestyles</a:t>
            </a:r>
            <a:endParaRPr/>
          </a:p>
          <a:p>
            <a:pPr indent="0" lvl="0" marL="0" marR="0" rtl="0" algn="l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62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individuals in transition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-928092" y="7365586"/>
            <a:ext cx="12832964" cy="303325"/>
          </a:xfrm>
          <a:custGeom>
            <a:rect b="b" l="l" r="r" t="t"/>
            <a:pathLst>
              <a:path extrusionOk="0" h="303325" w="12832964">
                <a:moveTo>
                  <a:pt x="0" y="0"/>
                </a:moveTo>
                <a:lnTo>
                  <a:pt x="12832964" y="0"/>
                </a:lnTo>
                <a:lnTo>
                  <a:pt x="12832964" y="303325"/>
                </a:lnTo>
                <a:lnTo>
                  <a:pt x="0" y="30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1141131" y="8756727"/>
            <a:ext cx="4280584" cy="32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october 2023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-2695249" y="1536588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2" y="0"/>
                </a:lnTo>
                <a:lnTo>
                  <a:pt x="6873872" y="162474"/>
                </a:lnTo>
                <a:lnTo>
                  <a:pt x="0" y="162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/>
          <p:nvPr/>
        </p:nvSpPr>
        <p:spPr>
          <a:xfrm>
            <a:off x="14013445" y="-976725"/>
            <a:ext cx="9211577" cy="8272455"/>
          </a:xfrm>
          <a:custGeom>
            <a:rect b="b" l="l" r="r" t="t"/>
            <a:pathLst>
              <a:path extrusionOk="0" h="8272455" w="9211577">
                <a:moveTo>
                  <a:pt x="0" y="0"/>
                </a:moveTo>
                <a:lnTo>
                  <a:pt x="9211577" y="0"/>
                </a:lnTo>
                <a:lnTo>
                  <a:pt x="9211577" y="8272455"/>
                </a:lnTo>
                <a:lnTo>
                  <a:pt x="0" y="8272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56" r="-160771" t="0"/>
            </a:stretch>
          </a:blipFill>
          <a:ln>
            <a:noFill/>
          </a:ln>
        </p:spPr>
      </p:sp>
      <p:grpSp>
        <p:nvGrpSpPr>
          <p:cNvPr id="213" name="Google Shape;213;p10"/>
          <p:cNvGrpSpPr/>
          <p:nvPr/>
        </p:nvGrpSpPr>
        <p:grpSpPr>
          <a:xfrm>
            <a:off x="-514350" y="3919817"/>
            <a:ext cx="9424337" cy="9424337"/>
            <a:chOff x="0" y="0"/>
            <a:chExt cx="812800" cy="812800"/>
          </a:xfrm>
        </p:grpSpPr>
        <p:sp>
          <p:nvSpPr>
            <p:cNvPr id="214" name="Google Shape;214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763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0"/>
          <p:cNvSpPr txBox="1"/>
          <p:nvPr/>
        </p:nvSpPr>
        <p:spPr>
          <a:xfrm>
            <a:off x="1852169" y="3679892"/>
            <a:ext cx="11811636" cy="1747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38" u="none" cap="none" strike="noStrike">
                <a:solidFill>
                  <a:srgbClr val="FFCB65"/>
                </a:solidFill>
                <a:latin typeface="Arial"/>
                <a:ea typeface="Arial"/>
                <a:cs typeface="Arial"/>
                <a:sym typeface="Arial"/>
              </a:rPr>
              <a:t>analysis: 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028700" y="5124450"/>
            <a:ext cx="16782305" cy="2701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FFCB65"/>
                </a:solidFill>
                <a:latin typeface="Arial"/>
                <a:ea typeface="Arial"/>
                <a:cs typeface="Arial"/>
                <a:sym typeface="Arial"/>
              </a:rPr>
              <a:t>surprises, tensions, &amp; contradictions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7DC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/>
          <p:nvPr/>
        </p:nvSpPr>
        <p:spPr>
          <a:xfrm>
            <a:off x="9654100" y="6123366"/>
            <a:ext cx="11709378" cy="11709378"/>
          </a:xfrm>
          <a:custGeom>
            <a:rect b="b" l="l" r="r" t="t"/>
            <a:pathLst>
              <a:path extrusionOk="0" h="11709378" w="11709378">
                <a:moveTo>
                  <a:pt x="0" y="0"/>
                </a:moveTo>
                <a:lnTo>
                  <a:pt x="11709378" y="0"/>
                </a:lnTo>
                <a:lnTo>
                  <a:pt x="11709378" y="11709377"/>
                </a:lnTo>
                <a:lnTo>
                  <a:pt x="0" y="11709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1"/>
          <p:cNvSpPr txBox="1"/>
          <p:nvPr/>
        </p:nvSpPr>
        <p:spPr>
          <a:xfrm>
            <a:off x="315012" y="195553"/>
            <a:ext cx="16944288" cy="11346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individual empathy map &amp; analysis</a:t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2292710" y="1330171"/>
            <a:ext cx="13702580" cy="8763967"/>
          </a:xfrm>
          <a:custGeom>
            <a:rect b="b" l="l" r="r" t="t"/>
            <a:pathLst>
              <a:path extrusionOk="0" h="8763967" w="13702580">
                <a:moveTo>
                  <a:pt x="0" y="0"/>
                </a:moveTo>
                <a:lnTo>
                  <a:pt x="13702580" y="0"/>
                </a:lnTo>
                <a:lnTo>
                  <a:pt x="13702580" y="8763966"/>
                </a:lnTo>
                <a:lnTo>
                  <a:pt x="0" y="8763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B65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/>
          <p:nvPr/>
        </p:nvSpPr>
        <p:spPr>
          <a:xfrm>
            <a:off x="172800" y="2295900"/>
            <a:ext cx="537275" cy="537275"/>
          </a:xfrm>
          <a:custGeom>
            <a:rect b="b" l="l" r="r" t="t"/>
            <a:pathLst>
              <a:path extrusionOk="0" h="537275" w="537275">
                <a:moveTo>
                  <a:pt x="0" y="0"/>
                </a:moveTo>
                <a:lnTo>
                  <a:pt x="537275" y="0"/>
                </a:lnTo>
                <a:lnTo>
                  <a:pt x="537275" y="537275"/>
                </a:lnTo>
                <a:lnTo>
                  <a:pt x="0" y="537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2"/>
          <p:cNvSpPr/>
          <p:nvPr/>
        </p:nvSpPr>
        <p:spPr>
          <a:xfrm>
            <a:off x="172800" y="7066090"/>
            <a:ext cx="537275" cy="537275"/>
          </a:xfrm>
          <a:custGeom>
            <a:rect b="b" l="l" r="r" t="t"/>
            <a:pathLst>
              <a:path extrusionOk="0" h="537275" w="537275">
                <a:moveTo>
                  <a:pt x="0" y="0"/>
                </a:moveTo>
                <a:lnTo>
                  <a:pt x="537275" y="0"/>
                </a:lnTo>
                <a:lnTo>
                  <a:pt x="537275" y="537275"/>
                </a:lnTo>
                <a:lnTo>
                  <a:pt x="0" y="537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2"/>
          <p:cNvSpPr/>
          <p:nvPr/>
        </p:nvSpPr>
        <p:spPr>
          <a:xfrm flipH="1" rot="10800000">
            <a:off x="10184040" y="-167027"/>
            <a:ext cx="14581663" cy="18113867"/>
          </a:xfrm>
          <a:custGeom>
            <a:rect b="b" l="l" r="r" t="t"/>
            <a:pathLst>
              <a:path extrusionOk="0" h="18113867" w="14581663">
                <a:moveTo>
                  <a:pt x="0" y="18113867"/>
                </a:moveTo>
                <a:lnTo>
                  <a:pt x="14581663" y="18113867"/>
                </a:lnTo>
                <a:lnTo>
                  <a:pt x="14581663" y="0"/>
                </a:lnTo>
                <a:lnTo>
                  <a:pt x="0" y="0"/>
                </a:lnTo>
                <a:lnTo>
                  <a:pt x="0" y="1811386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2"/>
          <p:cNvSpPr/>
          <p:nvPr/>
        </p:nvSpPr>
        <p:spPr>
          <a:xfrm>
            <a:off x="3132237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2"/>
          <p:cNvSpPr txBox="1"/>
          <p:nvPr/>
        </p:nvSpPr>
        <p:spPr>
          <a:xfrm>
            <a:off x="840706" y="1837271"/>
            <a:ext cx="5573661" cy="1115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840706" y="6577998"/>
            <a:ext cx="5573661" cy="1115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DOES</a:t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6793681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2"/>
          <p:cNvSpPr/>
          <p:nvPr/>
        </p:nvSpPr>
        <p:spPr>
          <a:xfrm>
            <a:off x="13986978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/>
          <p:nvPr/>
        </p:nvSpPr>
        <p:spPr>
          <a:xfrm>
            <a:off x="10321775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2"/>
          <p:cNvSpPr/>
          <p:nvPr/>
        </p:nvSpPr>
        <p:spPr>
          <a:xfrm>
            <a:off x="2994502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2"/>
          <p:cNvSpPr/>
          <p:nvPr/>
        </p:nvSpPr>
        <p:spPr>
          <a:xfrm>
            <a:off x="6655946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2"/>
          <p:cNvSpPr/>
          <p:nvPr/>
        </p:nvSpPr>
        <p:spPr>
          <a:xfrm>
            <a:off x="13849243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2"/>
          <p:cNvSpPr/>
          <p:nvPr/>
        </p:nvSpPr>
        <p:spPr>
          <a:xfrm>
            <a:off x="10184040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2"/>
          <p:cNvSpPr txBox="1"/>
          <p:nvPr/>
        </p:nvSpPr>
        <p:spPr>
          <a:xfrm>
            <a:off x="3473710" y="1778417"/>
            <a:ext cx="2845147" cy="1173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“I have no motivation to work out”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7135154" y="1492667"/>
            <a:ext cx="2845147" cy="2316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“i have to take my time to call my east coast friends because that’s the only way we’ll stay friends” 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10666879" y="1907884"/>
            <a:ext cx="2837885" cy="117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“in college, there is a lot of built-in breaks between classes.”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14326119" y="1932359"/>
            <a:ext cx="2837885" cy="15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“I don’t need people to know my heart rate on my run” (wrt to Strava)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14194348" y="6778023"/>
            <a:ext cx="2837885" cy="792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speaks matter of factly about work</a:t>
            </a:r>
            <a:endParaRPr/>
          </a:p>
        </p:txBody>
      </p:sp>
      <p:sp>
        <p:nvSpPr>
          <p:cNvPr id="247" name="Google Shape;247;p12"/>
          <p:cNvSpPr txBox="1"/>
          <p:nvPr/>
        </p:nvSpPr>
        <p:spPr>
          <a:xfrm>
            <a:off x="10529145" y="6778023"/>
            <a:ext cx="2837885" cy="792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elaborates in depth for social questions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7001051" y="6323935"/>
            <a:ext cx="2837885" cy="1935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spoke enthusiastically when talking bout her active day in the park with friends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3332286" y="6778023"/>
            <a:ext cx="2837885" cy="792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speaks slowly and thoughtfully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B65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172800" y="2295900"/>
            <a:ext cx="537275" cy="537275"/>
          </a:xfrm>
          <a:custGeom>
            <a:rect b="b" l="l" r="r" t="t"/>
            <a:pathLst>
              <a:path extrusionOk="0" h="537275" w="537275">
                <a:moveTo>
                  <a:pt x="0" y="0"/>
                </a:moveTo>
                <a:lnTo>
                  <a:pt x="537275" y="0"/>
                </a:lnTo>
                <a:lnTo>
                  <a:pt x="537275" y="537275"/>
                </a:lnTo>
                <a:lnTo>
                  <a:pt x="0" y="537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3"/>
          <p:cNvSpPr/>
          <p:nvPr/>
        </p:nvSpPr>
        <p:spPr>
          <a:xfrm>
            <a:off x="65306" y="6705729"/>
            <a:ext cx="537275" cy="537275"/>
          </a:xfrm>
          <a:custGeom>
            <a:rect b="b" l="l" r="r" t="t"/>
            <a:pathLst>
              <a:path extrusionOk="0" h="537275" w="537275">
                <a:moveTo>
                  <a:pt x="0" y="0"/>
                </a:moveTo>
                <a:lnTo>
                  <a:pt x="537275" y="0"/>
                </a:lnTo>
                <a:lnTo>
                  <a:pt x="537275" y="537275"/>
                </a:lnTo>
                <a:lnTo>
                  <a:pt x="0" y="537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3"/>
          <p:cNvSpPr/>
          <p:nvPr/>
        </p:nvSpPr>
        <p:spPr>
          <a:xfrm flipH="1" rot="10800000">
            <a:off x="10224240" y="-94253"/>
            <a:ext cx="14581663" cy="18113867"/>
          </a:xfrm>
          <a:custGeom>
            <a:rect b="b" l="l" r="r" t="t"/>
            <a:pathLst>
              <a:path extrusionOk="0" h="18113867" w="14581663">
                <a:moveTo>
                  <a:pt x="0" y="18113867"/>
                </a:moveTo>
                <a:lnTo>
                  <a:pt x="14581663" y="18113867"/>
                </a:lnTo>
                <a:lnTo>
                  <a:pt x="14581663" y="0"/>
                </a:lnTo>
                <a:lnTo>
                  <a:pt x="0" y="0"/>
                </a:lnTo>
                <a:lnTo>
                  <a:pt x="0" y="1811386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3"/>
          <p:cNvSpPr/>
          <p:nvPr/>
        </p:nvSpPr>
        <p:spPr>
          <a:xfrm>
            <a:off x="3132237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3"/>
          <p:cNvSpPr txBox="1"/>
          <p:nvPr/>
        </p:nvSpPr>
        <p:spPr>
          <a:xfrm>
            <a:off x="840706" y="1864132"/>
            <a:ext cx="5573661" cy="1115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840706" y="6419979"/>
            <a:ext cx="5573661" cy="1115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FEEL</a:t>
            </a: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6793681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3"/>
          <p:cNvSpPr/>
          <p:nvPr/>
        </p:nvSpPr>
        <p:spPr>
          <a:xfrm>
            <a:off x="13986978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3"/>
          <p:cNvSpPr/>
          <p:nvPr/>
        </p:nvSpPr>
        <p:spPr>
          <a:xfrm>
            <a:off x="10321775" y="775775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4"/>
                </a:lnTo>
                <a:lnTo>
                  <a:pt x="0" y="3572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3"/>
          <p:cNvSpPr/>
          <p:nvPr/>
        </p:nvSpPr>
        <p:spPr>
          <a:xfrm>
            <a:off x="2994502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3"/>
          <p:cNvSpPr/>
          <p:nvPr/>
        </p:nvSpPr>
        <p:spPr>
          <a:xfrm>
            <a:off x="6655946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3"/>
          <p:cNvSpPr/>
          <p:nvPr/>
        </p:nvSpPr>
        <p:spPr>
          <a:xfrm>
            <a:off x="13849243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3"/>
          <p:cNvSpPr/>
          <p:nvPr/>
        </p:nvSpPr>
        <p:spPr>
          <a:xfrm>
            <a:off x="10184040" y="5548351"/>
            <a:ext cx="3528094" cy="3572753"/>
          </a:xfrm>
          <a:custGeom>
            <a:rect b="b" l="l" r="r" t="t"/>
            <a:pathLst>
              <a:path extrusionOk="0" h="3572753" w="3528094">
                <a:moveTo>
                  <a:pt x="0" y="0"/>
                </a:moveTo>
                <a:lnTo>
                  <a:pt x="3528094" y="0"/>
                </a:lnTo>
                <a:lnTo>
                  <a:pt x="3528094" y="3572753"/>
                </a:lnTo>
                <a:lnTo>
                  <a:pt x="0" y="3572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3"/>
          <p:cNvSpPr txBox="1"/>
          <p:nvPr/>
        </p:nvSpPr>
        <p:spPr>
          <a:xfrm>
            <a:off x="3332286" y="6778023"/>
            <a:ext cx="2837885" cy="117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bored if she hasn’t seen friends in a while</a:t>
            </a:r>
            <a:endParaRPr/>
          </a:p>
        </p:txBody>
      </p:sp>
      <p:sp>
        <p:nvSpPr>
          <p:cNvPr id="268" name="Google Shape;268;p13"/>
          <p:cNvSpPr txBox="1"/>
          <p:nvPr/>
        </p:nvSpPr>
        <p:spPr>
          <a:xfrm>
            <a:off x="7001051" y="6810504"/>
            <a:ext cx="2837885" cy="117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annoyed that a lot of social things involve spending money</a:t>
            </a:r>
            <a:endParaRPr/>
          </a:p>
        </p:txBody>
      </p:sp>
      <p:sp>
        <p:nvSpPr>
          <p:cNvPr id="269" name="Google Shape;269;p13"/>
          <p:cNvSpPr txBox="1"/>
          <p:nvPr/>
        </p:nvSpPr>
        <p:spPr>
          <a:xfrm>
            <a:off x="10529145" y="6620004"/>
            <a:ext cx="2837885" cy="15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hard to balance competitiveness with working out with friends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14188384" y="6810504"/>
            <a:ext cx="2837885" cy="117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stressed by comparison to others on Strava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14332082" y="2040314"/>
            <a:ext cx="2837885" cy="15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social activity is more important to her than physical activity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0666879" y="2040314"/>
            <a:ext cx="2837885" cy="15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there is a certain about everyone should move every day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7138785" y="2122859"/>
            <a:ext cx="2837885" cy="117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not making plans with friends = inactive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3477341" y="2064157"/>
            <a:ext cx="2837885" cy="15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she is expected to be an adult and that means working 8 hrs a day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>
            <a:off x="-2843309" y="2050452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3" y="0"/>
                </a:lnTo>
                <a:lnTo>
                  <a:pt x="6873873" y="162474"/>
                </a:lnTo>
                <a:lnTo>
                  <a:pt x="0" y="162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4"/>
          <p:cNvSpPr txBox="1"/>
          <p:nvPr/>
        </p:nvSpPr>
        <p:spPr>
          <a:xfrm>
            <a:off x="0" y="-54573"/>
            <a:ext cx="14868497" cy="16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learnings from hannah</a:t>
            </a:r>
            <a:endParaRPr/>
          </a:p>
        </p:txBody>
      </p:sp>
      <p:sp>
        <p:nvSpPr>
          <p:cNvPr id="281" name="Google Shape;281;p14"/>
          <p:cNvSpPr/>
          <p:nvPr/>
        </p:nvSpPr>
        <p:spPr>
          <a:xfrm>
            <a:off x="-592217" y="8293384"/>
            <a:ext cx="19837040" cy="9461966"/>
          </a:xfrm>
          <a:custGeom>
            <a:rect b="b" l="l" r="r" t="t"/>
            <a:pathLst>
              <a:path extrusionOk="0" h="9461966" w="19837040">
                <a:moveTo>
                  <a:pt x="0" y="0"/>
                </a:moveTo>
                <a:lnTo>
                  <a:pt x="19837039" y="0"/>
                </a:lnTo>
                <a:lnTo>
                  <a:pt x="19837039" y="9461966"/>
                </a:lnTo>
                <a:lnTo>
                  <a:pt x="0" y="9461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501" r="-24137" t="0"/>
            </a:stretch>
          </a:blipFill>
          <a:ln>
            <a:noFill/>
          </a:ln>
        </p:spPr>
      </p:sp>
      <p:grpSp>
        <p:nvGrpSpPr>
          <p:cNvPr id="282" name="Google Shape;282;p14"/>
          <p:cNvGrpSpPr/>
          <p:nvPr/>
        </p:nvGrpSpPr>
        <p:grpSpPr>
          <a:xfrm>
            <a:off x="9144000" y="2730080"/>
            <a:ext cx="5698581" cy="4937106"/>
            <a:chOff x="0" y="-57150"/>
            <a:chExt cx="1389413" cy="1203752"/>
          </a:xfrm>
        </p:grpSpPr>
        <p:sp>
          <p:nvSpPr>
            <p:cNvPr id="283" name="Google Shape;283;p14"/>
            <p:cNvSpPr/>
            <p:nvPr/>
          </p:nvSpPr>
          <p:spPr>
            <a:xfrm>
              <a:off x="0" y="0"/>
              <a:ext cx="1389413" cy="1146602"/>
            </a:xfrm>
            <a:custGeom>
              <a:rect b="b" l="l" r="r" t="t"/>
              <a:pathLst>
                <a:path extrusionOk="0" h="1146602" w="1389413">
                  <a:moveTo>
                    <a:pt x="69287" y="0"/>
                  </a:moveTo>
                  <a:lnTo>
                    <a:pt x="1320126" y="0"/>
                  </a:lnTo>
                  <a:cubicBezTo>
                    <a:pt x="1358392" y="0"/>
                    <a:pt x="1389413" y="31021"/>
                    <a:pt x="1389413" y="69287"/>
                  </a:cubicBezTo>
                  <a:lnTo>
                    <a:pt x="1389413" y="1077315"/>
                  </a:lnTo>
                  <a:cubicBezTo>
                    <a:pt x="1389413" y="1095691"/>
                    <a:pt x="1382113" y="1113314"/>
                    <a:pt x="1369119" y="1126308"/>
                  </a:cubicBezTo>
                  <a:cubicBezTo>
                    <a:pt x="1356125" y="1139302"/>
                    <a:pt x="1338502" y="1146602"/>
                    <a:pt x="1320126" y="1146602"/>
                  </a:cubicBezTo>
                  <a:lnTo>
                    <a:pt x="69287" y="1146602"/>
                  </a:lnTo>
                  <a:cubicBezTo>
                    <a:pt x="50911" y="1146602"/>
                    <a:pt x="33288" y="1139302"/>
                    <a:pt x="20294" y="1126308"/>
                  </a:cubicBezTo>
                  <a:cubicBezTo>
                    <a:pt x="7300" y="1113314"/>
                    <a:pt x="0" y="1095691"/>
                    <a:pt x="0" y="1077315"/>
                  </a:cubicBezTo>
                  <a:lnTo>
                    <a:pt x="0" y="69287"/>
                  </a:lnTo>
                  <a:cubicBezTo>
                    <a:pt x="0" y="50911"/>
                    <a:pt x="7300" y="33288"/>
                    <a:pt x="20294" y="20294"/>
                  </a:cubicBezTo>
                  <a:cubicBezTo>
                    <a:pt x="33288" y="7300"/>
                    <a:pt x="50911" y="0"/>
                    <a:pt x="69287" y="0"/>
                  </a:cubicBez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4"/>
          <p:cNvSpPr txBox="1"/>
          <p:nvPr/>
        </p:nvSpPr>
        <p:spPr>
          <a:xfrm>
            <a:off x="9344632" y="3226214"/>
            <a:ext cx="5316323" cy="65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2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 Needs</a:t>
            </a: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10069212" y="4293913"/>
            <a:ext cx="3848157" cy="362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21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Young adults need ways to stay physically active that also leverage the appeal of social activity.</a:t>
            </a:r>
            <a:endParaRPr/>
          </a:p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1" u="none" cap="none" strike="noStrike">
              <a:solidFill>
                <a:srgbClr val="763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21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Young adults need ways to connect with friends that do not involve spending money.</a:t>
            </a:r>
            <a:endParaRPr/>
          </a:p>
          <a:p>
            <a:pPr indent="0" lvl="0" marL="0" marR="0" rtl="0" algn="l">
              <a:lnSpc>
                <a:spcPct val="1268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1" u="none" cap="none" strike="noStrike">
              <a:solidFill>
                <a:srgbClr val="763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68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1" u="none" cap="none" strike="noStrike">
              <a:solidFill>
                <a:srgbClr val="76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9592983" y="4105942"/>
            <a:ext cx="4806885" cy="113617"/>
          </a:xfrm>
          <a:custGeom>
            <a:rect b="b" l="l" r="r" t="t"/>
            <a:pathLst>
              <a:path extrusionOk="0" h="113617" w="4806885">
                <a:moveTo>
                  <a:pt x="0" y="0"/>
                </a:moveTo>
                <a:lnTo>
                  <a:pt x="4806884" y="0"/>
                </a:lnTo>
                <a:lnTo>
                  <a:pt x="4806884" y="113618"/>
                </a:lnTo>
                <a:lnTo>
                  <a:pt x="0" y="113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8" name="Google Shape;288;p14"/>
          <p:cNvGrpSpPr/>
          <p:nvPr/>
        </p:nvGrpSpPr>
        <p:grpSpPr>
          <a:xfrm>
            <a:off x="3153196" y="2730080"/>
            <a:ext cx="5698581" cy="4937106"/>
            <a:chOff x="0" y="-57150"/>
            <a:chExt cx="1389413" cy="1203752"/>
          </a:xfrm>
        </p:grpSpPr>
        <p:sp>
          <p:nvSpPr>
            <p:cNvPr id="289" name="Google Shape;289;p14"/>
            <p:cNvSpPr/>
            <p:nvPr/>
          </p:nvSpPr>
          <p:spPr>
            <a:xfrm>
              <a:off x="0" y="0"/>
              <a:ext cx="1389413" cy="1146602"/>
            </a:xfrm>
            <a:custGeom>
              <a:rect b="b" l="l" r="r" t="t"/>
              <a:pathLst>
                <a:path extrusionOk="0" h="1146602" w="1389413">
                  <a:moveTo>
                    <a:pt x="69287" y="0"/>
                  </a:moveTo>
                  <a:lnTo>
                    <a:pt x="1320126" y="0"/>
                  </a:lnTo>
                  <a:cubicBezTo>
                    <a:pt x="1358392" y="0"/>
                    <a:pt x="1389413" y="31021"/>
                    <a:pt x="1389413" y="69287"/>
                  </a:cubicBezTo>
                  <a:lnTo>
                    <a:pt x="1389413" y="1077315"/>
                  </a:lnTo>
                  <a:cubicBezTo>
                    <a:pt x="1389413" y="1095691"/>
                    <a:pt x="1382113" y="1113314"/>
                    <a:pt x="1369119" y="1126308"/>
                  </a:cubicBezTo>
                  <a:cubicBezTo>
                    <a:pt x="1356125" y="1139302"/>
                    <a:pt x="1338502" y="1146602"/>
                    <a:pt x="1320126" y="1146602"/>
                  </a:cubicBezTo>
                  <a:lnTo>
                    <a:pt x="69287" y="1146602"/>
                  </a:lnTo>
                  <a:cubicBezTo>
                    <a:pt x="50911" y="1146602"/>
                    <a:pt x="33288" y="1139302"/>
                    <a:pt x="20294" y="1126308"/>
                  </a:cubicBezTo>
                  <a:cubicBezTo>
                    <a:pt x="7300" y="1113314"/>
                    <a:pt x="0" y="1095691"/>
                    <a:pt x="0" y="1077315"/>
                  </a:cubicBezTo>
                  <a:lnTo>
                    <a:pt x="0" y="69287"/>
                  </a:lnTo>
                  <a:cubicBezTo>
                    <a:pt x="0" y="50911"/>
                    <a:pt x="7300" y="33288"/>
                    <a:pt x="20294" y="20294"/>
                  </a:cubicBezTo>
                  <a:cubicBezTo>
                    <a:pt x="33288" y="7300"/>
                    <a:pt x="50911" y="0"/>
                    <a:pt x="69287" y="0"/>
                  </a:cubicBez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4"/>
          <p:cNvSpPr txBox="1"/>
          <p:nvPr/>
        </p:nvSpPr>
        <p:spPr>
          <a:xfrm>
            <a:off x="3353827" y="3226214"/>
            <a:ext cx="5316323" cy="65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2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Insight</a:t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>
            <a:off x="3776887" y="4352342"/>
            <a:ext cx="4440921" cy="2967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Younger people have less of a pressing motivation to stay physically active, so social activity often takes precedence.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76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3602179" y="4105942"/>
            <a:ext cx="4806885" cy="113617"/>
          </a:xfrm>
          <a:custGeom>
            <a:rect b="b" l="l" r="r" t="t"/>
            <a:pathLst>
              <a:path extrusionOk="0" h="113617" w="4806885">
                <a:moveTo>
                  <a:pt x="0" y="0"/>
                </a:moveTo>
                <a:lnTo>
                  <a:pt x="4806884" y="0"/>
                </a:lnTo>
                <a:lnTo>
                  <a:pt x="4806884" y="113618"/>
                </a:lnTo>
                <a:lnTo>
                  <a:pt x="0" y="113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"/>
          <p:cNvSpPr/>
          <p:nvPr/>
        </p:nvSpPr>
        <p:spPr>
          <a:xfrm>
            <a:off x="-2843309" y="2050452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3" y="0"/>
                </a:lnTo>
                <a:lnTo>
                  <a:pt x="6873873" y="162474"/>
                </a:lnTo>
                <a:lnTo>
                  <a:pt x="0" y="162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5"/>
          <p:cNvSpPr txBox="1"/>
          <p:nvPr/>
        </p:nvSpPr>
        <p:spPr>
          <a:xfrm>
            <a:off x="0" y="-54573"/>
            <a:ext cx="14868497" cy="16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learnings from hannah</a:t>
            </a: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-592217" y="8293384"/>
            <a:ext cx="19837040" cy="9461966"/>
          </a:xfrm>
          <a:custGeom>
            <a:rect b="b" l="l" r="r" t="t"/>
            <a:pathLst>
              <a:path extrusionOk="0" h="9461966" w="19837040">
                <a:moveTo>
                  <a:pt x="0" y="0"/>
                </a:moveTo>
                <a:lnTo>
                  <a:pt x="19837039" y="0"/>
                </a:lnTo>
                <a:lnTo>
                  <a:pt x="19837039" y="9461966"/>
                </a:lnTo>
                <a:lnTo>
                  <a:pt x="0" y="9461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501" r="-24137" t="0"/>
            </a:stretch>
          </a:blipFill>
          <a:ln>
            <a:noFill/>
          </a:ln>
        </p:spPr>
      </p:sp>
      <p:grpSp>
        <p:nvGrpSpPr>
          <p:cNvPr id="301" name="Google Shape;301;p15"/>
          <p:cNvGrpSpPr/>
          <p:nvPr/>
        </p:nvGrpSpPr>
        <p:grpSpPr>
          <a:xfrm>
            <a:off x="9144000" y="2730080"/>
            <a:ext cx="5698581" cy="4937106"/>
            <a:chOff x="0" y="-57150"/>
            <a:chExt cx="1389413" cy="1203752"/>
          </a:xfrm>
        </p:grpSpPr>
        <p:sp>
          <p:nvSpPr>
            <p:cNvPr id="302" name="Google Shape;302;p15"/>
            <p:cNvSpPr/>
            <p:nvPr/>
          </p:nvSpPr>
          <p:spPr>
            <a:xfrm>
              <a:off x="0" y="0"/>
              <a:ext cx="1389413" cy="1146602"/>
            </a:xfrm>
            <a:custGeom>
              <a:rect b="b" l="l" r="r" t="t"/>
              <a:pathLst>
                <a:path extrusionOk="0" h="1146602" w="1389413">
                  <a:moveTo>
                    <a:pt x="69287" y="0"/>
                  </a:moveTo>
                  <a:lnTo>
                    <a:pt x="1320126" y="0"/>
                  </a:lnTo>
                  <a:cubicBezTo>
                    <a:pt x="1358392" y="0"/>
                    <a:pt x="1389413" y="31021"/>
                    <a:pt x="1389413" y="69287"/>
                  </a:cubicBezTo>
                  <a:lnTo>
                    <a:pt x="1389413" y="1077315"/>
                  </a:lnTo>
                  <a:cubicBezTo>
                    <a:pt x="1389413" y="1095691"/>
                    <a:pt x="1382113" y="1113314"/>
                    <a:pt x="1369119" y="1126308"/>
                  </a:cubicBezTo>
                  <a:cubicBezTo>
                    <a:pt x="1356125" y="1139302"/>
                    <a:pt x="1338502" y="1146602"/>
                    <a:pt x="1320126" y="1146602"/>
                  </a:cubicBezTo>
                  <a:lnTo>
                    <a:pt x="69287" y="1146602"/>
                  </a:lnTo>
                  <a:cubicBezTo>
                    <a:pt x="50911" y="1146602"/>
                    <a:pt x="33288" y="1139302"/>
                    <a:pt x="20294" y="1126308"/>
                  </a:cubicBezTo>
                  <a:cubicBezTo>
                    <a:pt x="7300" y="1113314"/>
                    <a:pt x="0" y="1095691"/>
                    <a:pt x="0" y="1077315"/>
                  </a:cubicBezTo>
                  <a:lnTo>
                    <a:pt x="0" y="69287"/>
                  </a:lnTo>
                  <a:cubicBezTo>
                    <a:pt x="0" y="50911"/>
                    <a:pt x="7300" y="33288"/>
                    <a:pt x="20294" y="20294"/>
                  </a:cubicBezTo>
                  <a:cubicBezTo>
                    <a:pt x="33288" y="7300"/>
                    <a:pt x="50911" y="0"/>
                    <a:pt x="69287" y="0"/>
                  </a:cubicBez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5"/>
          <p:cNvSpPr txBox="1"/>
          <p:nvPr/>
        </p:nvSpPr>
        <p:spPr>
          <a:xfrm>
            <a:off x="9344632" y="3226214"/>
            <a:ext cx="5316323" cy="65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2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 Needs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9772830" y="4352342"/>
            <a:ext cx="4440921" cy="2966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1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Young adults need a way to balance competitiveness and enjoyment in physical activities.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17" u="none" cap="none" strike="noStrike">
              <a:solidFill>
                <a:srgbClr val="76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9592983" y="4105942"/>
            <a:ext cx="4806885" cy="113617"/>
          </a:xfrm>
          <a:custGeom>
            <a:rect b="b" l="l" r="r" t="t"/>
            <a:pathLst>
              <a:path extrusionOk="0" h="113617" w="4806885">
                <a:moveTo>
                  <a:pt x="0" y="0"/>
                </a:moveTo>
                <a:lnTo>
                  <a:pt x="4806884" y="0"/>
                </a:lnTo>
                <a:lnTo>
                  <a:pt x="4806884" y="113618"/>
                </a:lnTo>
                <a:lnTo>
                  <a:pt x="0" y="113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7" name="Google Shape;307;p15"/>
          <p:cNvGrpSpPr/>
          <p:nvPr/>
        </p:nvGrpSpPr>
        <p:grpSpPr>
          <a:xfrm>
            <a:off x="3153196" y="2730080"/>
            <a:ext cx="5698581" cy="4937106"/>
            <a:chOff x="0" y="-57150"/>
            <a:chExt cx="1389413" cy="1203752"/>
          </a:xfrm>
        </p:grpSpPr>
        <p:sp>
          <p:nvSpPr>
            <p:cNvPr id="308" name="Google Shape;308;p15"/>
            <p:cNvSpPr/>
            <p:nvPr/>
          </p:nvSpPr>
          <p:spPr>
            <a:xfrm>
              <a:off x="0" y="0"/>
              <a:ext cx="1389413" cy="1146602"/>
            </a:xfrm>
            <a:custGeom>
              <a:rect b="b" l="l" r="r" t="t"/>
              <a:pathLst>
                <a:path extrusionOk="0" h="1146602" w="1389413">
                  <a:moveTo>
                    <a:pt x="69287" y="0"/>
                  </a:moveTo>
                  <a:lnTo>
                    <a:pt x="1320126" y="0"/>
                  </a:lnTo>
                  <a:cubicBezTo>
                    <a:pt x="1358392" y="0"/>
                    <a:pt x="1389413" y="31021"/>
                    <a:pt x="1389413" y="69287"/>
                  </a:cubicBezTo>
                  <a:lnTo>
                    <a:pt x="1389413" y="1077315"/>
                  </a:lnTo>
                  <a:cubicBezTo>
                    <a:pt x="1389413" y="1095691"/>
                    <a:pt x="1382113" y="1113314"/>
                    <a:pt x="1369119" y="1126308"/>
                  </a:cubicBezTo>
                  <a:cubicBezTo>
                    <a:pt x="1356125" y="1139302"/>
                    <a:pt x="1338502" y="1146602"/>
                    <a:pt x="1320126" y="1146602"/>
                  </a:cubicBezTo>
                  <a:lnTo>
                    <a:pt x="69287" y="1146602"/>
                  </a:lnTo>
                  <a:cubicBezTo>
                    <a:pt x="50911" y="1146602"/>
                    <a:pt x="33288" y="1139302"/>
                    <a:pt x="20294" y="1126308"/>
                  </a:cubicBezTo>
                  <a:cubicBezTo>
                    <a:pt x="7300" y="1113314"/>
                    <a:pt x="0" y="1095691"/>
                    <a:pt x="0" y="1077315"/>
                  </a:cubicBezTo>
                  <a:lnTo>
                    <a:pt x="0" y="69287"/>
                  </a:lnTo>
                  <a:cubicBezTo>
                    <a:pt x="0" y="50911"/>
                    <a:pt x="7300" y="33288"/>
                    <a:pt x="20294" y="20294"/>
                  </a:cubicBezTo>
                  <a:cubicBezTo>
                    <a:pt x="33288" y="7300"/>
                    <a:pt x="50911" y="0"/>
                    <a:pt x="69287" y="0"/>
                  </a:cubicBez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5"/>
          <p:cNvSpPr txBox="1"/>
          <p:nvPr/>
        </p:nvSpPr>
        <p:spPr>
          <a:xfrm>
            <a:off x="3353827" y="3226214"/>
            <a:ext cx="5316323" cy="65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2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Insight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3776887" y="4352342"/>
            <a:ext cx="4440921" cy="2966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1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For some, platforms like Strava do more harm than good because people feel pressured to constantly compare themselves to others.</a:t>
            </a:r>
            <a:endParaRPr/>
          </a:p>
        </p:txBody>
      </p:sp>
      <p:sp>
        <p:nvSpPr>
          <p:cNvPr id="312" name="Google Shape;312;p15"/>
          <p:cNvSpPr/>
          <p:nvPr/>
        </p:nvSpPr>
        <p:spPr>
          <a:xfrm>
            <a:off x="3602179" y="4105942"/>
            <a:ext cx="4806885" cy="113617"/>
          </a:xfrm>
          <a:custGeom>
            <a:rect b="b" l="l" r="r" t="t"/>
            <a:pathLst>
              <a:path extrusionOk="0" h="113617" w="4806885">
                <a:moveTo>
                  <a:pt x="0" y="0"/>
                </a:moveTo>
                <a:lnTo>
                  <a:pt x="4806884" y="0"/>
                </a:lnTo>
                <a:lnTo>
                  <a:pt x="4806884" y="113618"/>
                </a:lnTo>
                <a:lnTo>
                  <a:pt x="0" y="113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/>
          <p:nvPr/>
        </p:nvSpPr>
        <p:spPr>
          <a:xfrm>
            <a:off x="-2843309" y="2050452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3" y="0"/>
                </a:lnTo>
                <a:lnTo>
                  <a:pt x="6873873" y="162474"/>
                </a:lnTo>
                <a:lnTo>
                  <a:pt x="0" y="162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6"/>
          <p:cNvSpPr txBox="1"/>
          <p:nvPr/>
        </p:nvSpPr>
        <p:spPr>
          <a:xfrm>
            <a:off x="0" y="-54573"/>
            <a:ext cx="14868497" cy="16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learnings from hannah</a:t>
            </a: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-592217" y="8293384"/>
            <a:ext cx="19837040" cy="9461966"/>
          </a:xfrm>
          <a:custGeom>
            <a:rect b="b" l="l" r="r" t="t"/>
            <a:pathLst>
              <a:path extrusionOk="0" h="9461966" w="19837040">
                <a:moveTo>
                  <a:pt x="0" y="0"/>
                </a:moveTo>
                <a:lnTo>
                  <a:pt x="19837039" y="0"/>
                </a:lnTo>
                <a:lnTo>
                  <a:pt x="19837039" y="9461966"/>
                </a:lnTo>
                <a:lnTo>
                  <a:pt x="0" y="9461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501" r="-24137" t="0"/>
            </a:stretch>
          </a:blipFill>
          <a:ln>
            <a:noFill/>
          </a:ln>
        </p:spPr>
      </p:sp>
      <p:grpSp>
        <p:nvGrpSpPr>
          <p:cNvPr id="320" name="Google Shape;320;p16"/>
          <p:cNvGrpSpPr/>
          <p:nvPr/>
        </p:nvGrpSpPr>
        <p:grpSpPr>
          <a:xfrm>
            <a:off x="9144000" y="2730080"/>
            <a:ext cx="5698581" cy="4937106"/>
            <a:chOff x="0" y="-57150"/>
            <a:chExt cx="1389413" cy="1203752"/>
          </a:xfrm>
        </p:grpSpPr>
        <p:sp>
          <p:nvSpPr>
            <p:cNvPr id="321" name="Google Shape;321;p16"/>
            <p:cNvSpPr/>
            <p:nvPr/>
          </p:nvSpPr>
          <p:spPr>
            <a:xfrm>
              <a:off x="0" y="0"/>
              <a:ext cx="1389413" cy="1146602"/>
            </a:xfrm>
            <a:custGeom>
              <a:rect b="b" l="l" r="r" t="t"/>
              <a:pathLst>
                <a:path extrusionOk="0" h="1146602" w="1389413">
                  <a:moveTo>
                    <a:pt x="69287" y="0"/>
                  </a:moveTo>
                  <a:lnTo>
                    <a:pt x="1320126" y="0"/>
                  </a:lnTo>
                  <a:cubicBezTo>
                    <a:pt x="1358392" y="0"/>
                    <a:pt x="1389413" y="31021"/>
                    <a:pt x="1389413" y="69287"/>
                  </a:cubicBezTo>
                  <a:lnTo>
                    <a:pt x="1389413" y="1077315"/>
                  </a:lnTo>
                  <a:cubicBezTo>
                    <a:pt x="1389413" y="1095691"/>
                    <a:pt x="1382113" y="1113314"/>
                    <a:pt x="1369119" y="1126308"/>
                  </a:cubicBezTo>
                  <a:cubicBezTo>
                    <a:pt x="1356125" y="1139302"/>
                    <a:pt x="1338502" y="1146602"/>
                    <a:pt x="1320126" y="1146602"/>
                  </a:cubicBezTo>
                  <a:lnTo>
                    <a:pt x="69287" y="1146602"/>
                  </a:lnTo>
                  <a:cubicBezTo>
                    <a:pt x="50911" y="1146602"/>
                    <a:pt x="33288" y="1139302"/>
                    <a:pt x="20294" y="1126308"/>
                  </a:cubicBezTo>
                  <a:cubicBezTo>
                    <a:pt x="7300" y="1113314"/>
                    <a:pt x="0" y="1095691"/>
                    <a:pt x="0" y="1077315"/>
                  </a:cubicBezTo>
                  <a:lnTo>
                    <a:pt x="0" y="69287"/>
                  </a:lnTo>
                  <a:cubicBezTo>
                    <a:pt x="0" y="50911"/>
                    <a:pt x="7300" y="33288"/>
                    <a:pt x="20294" y="20294"/>
                  </a:cubicBezTo>
                  <a:cubicBezTo>
                    <a:pt x="33288" y="7300"/>
                    <a:pt x="50911" y="0"/>
                    <a:pt x="69287" y="0"/>
                  </a:cubicBez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16"/>
          <p:cNvSpPr txBox="1"/>
          <p:nvPr/>
        </p:nvSpPr>
        <p:spPr>
          <a:xfrm>
            <a:off x="9344632" y="3226214"/>
            <a:ext cx="5316323" cy="65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2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 Needs</a:t>
            </a:r>
            <a:endParaRPr/>
          </a:p>
        </p:txBody>
      </p:sp>
      <p:sp>
        <p:nvSpPr>
          <p:cNvPr id="324" name="Google Shape;324;p16"/>
          <p:cNvSpPr txBox="1"/>
          <p:nvPr/>
        </p:nvSpPr>
        <p:spPr>
          <a:xfrm>
            <a:off x="9772830" y="4352342"/>
            <a:ext cx="4440921" cy="3302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1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People need a way to feel more mentally distanced from work when taking breaks during the work day.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17" u="none" cap="none" strike="noStrike">
              <a:solidFill>
                <a:srgbClr val="76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9592983" y="4105942"/>
            <a:ext cx="4806885" cy="113617"/>
          </a:xfrm>
          <a:custGeom>
            <a:rect b="b" l="l" r="r" t="t"/>
            <a:pathLst>
              <a:path extrusionOk="0" h="113617" w="4806885">
                <a:moveTo>
                  <a:pt x="0" y="0"/>
                </a:moveTo>
                <a:lnTo>
                  <a:pt x="4806884" y="0"/>
                </a:lnTo>
                <a:lnTo>
                  <a:pt x="4806884" y="113618"/>
                </a:lnTo>
                <a:lnTo>
                  <a:pt x="0" y="113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6" name="Google Shape;326;p16"/>
          <p:cNvGrpSpPr/>
          <p:nvPr/>
        </p:nvGrpSpPr>
        <p:grpSpPr>
          <a:xfrm>
            <a:off x="3153196" y="2730080"/>
            <a:ext cx="5698581" cy="4937106"/>
            <a:chOff x="0" y="-57150"/>
            <a:chExt cx="1389413" cy="1203752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1389413" cy="1146602"/>
            </a:xfrm>
            <a:custGeom>
              <a:rect b="b" l="l" r="r" t="t"/>
              <a:pathLst>
                <a:path extrusionOk="0" h="1146602" w="1389413">
                  <a:moveTo>
                    <a:pt x="69287" y="0"/>
                  </a:moveTo>
                  <a:lnTo>
                    <a:pt x="1320126" y="0"/>
                  </a:lnTo>
                  <a:cubicBezTo>
                    <a:pt x="1358392" y="0"/>
                    <a:pt x="1389413" y="31021"/>
                    <a:pt x="1389413" y="69287"/>
                  </a:cubicBezTo>
                  <a:lnTo>
                    <a:pt x="1389413" y="1077315"/>
                  </a:lnTo>
                  <a:cubicBezTo>
                    <a:pt x="1389413" y="1095691"/>
                    <a:pt x="1382113" y="1113314"/>
                    <a:pt x="1369119" y="1126308"/>
                  </a:cubicBezTo>
                  <a:cubicBezTo>
                    <a:pt x="1356125" y="1139302"/>
                    <a:pt x="1338502" y="1146602"/>
                    <a:pt x="1320126" y="1146602"/>
                  </a:cubicBezTo>
                  <a:lnTo>
                    <a:pt x="69287" y="1146602"/>
                  </a:lnTo>
                  <a:cubicBezTo>
                    <a:pt x="50911" y="1146602"/>
                    <a:pt x="33288" y="1139302"/>
                    <a:pt x="20294" y="1126308"/>
                  </a:cubicBezTo>
                  <a:cubicBezTo>
                    <a:pt x="7300" y="1113314"/>
                    <a:pt x="0" y="1095691"/>
                    <a:pt x="0" y="1077315"/>
                  </a:cubicBezTo>
                  <a:lnTo>
                    <a:pt x="0" y="69287"/>
                  </a:lnTo>
                  <a:cubicBezTo>
                    <a:pt x="0" y="50911"/>
                    <a:pt x="7300" y="33288"/>
                    <a:pt x="20294" y="20294"/>
                  </a:cubicBezTo>
                  <a:cubicBezTo>
                    <a:pt x="33288" y="7300"/>
                    <a:pt x="50911" y="0"/>
                    <a:pt x="69287" y="0"/>
                  </a:cubicBez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6"/>
          <p:cNvSpPr txBox="1"/>
          <p:nvPr/>
        </p:nvSpPr>
        <p:spPr>
          <a:xfrm>
            <a:off x="3353827" y="3226214"/>
            <a:ext cx="5316323" cy="654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32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Insight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3776887" y="4352342"/>
            <a:ext cx="4440921" cy="2749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1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People often feel mentally drained by the idea that they are obligated to work all day in adult life. </a:t>
            </a: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3602179" y="4105942"/>
            <a:ext cx="4806885" cy="113617"/>
          </a:xfrm>
          <a:custGeom>
            <a:rect b="b" l="l" r="r" t="t"/>
            <a:pathLst>
              <a:path extrusionOk="0" h="113617" w="4806885">
                <a:moveTo>
                  <a:pt x="0" y="0"/>
                </a:moveTo>
                <a:lnTo>
                  <a:pt x="4806884" y="0"/>
                </a:lnTo>
                <a:lnTo>
                  <a:pt x="4806884" y="113618"/>
                </a:lnTo>
                <a:lnTo>
                  <a:pt x="0" y="113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535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 rot="5400000">
            <a:off x="3222260" y="-1113134"/>
            <a:ext cx="11843479" cy="11843479"/>
          </a:xfrm>
          <a:custGeom>
            <a:rect b="b" l="l" r="r" t="t"/>
            <a:pathLst>
              <a:path extrusionOk="0" h="11843479" w="11843479">
                <a:moveTo>
                  <a:pt x="0" y="0"/>
                </a:moveTo>
                <a:lnTo>
                  <a:pt x="11843480" y="0"/>
                </a:lnTo>
                <a:lnTo>
                  <a:pt x="11843480" y="11843479"/>
                </a:lnTo>
                <a:lnTo>
                  <a:pt x="0" y="11843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17"/>
          <p:cNvSpPr txBox="1"/>
          <p:nvPr/>
        </p:nvSpPr>
        <p:spPr>
          <a:xfrm>
            <a:off x="-800100" y="-9525"/>
            <a:ext cx="18502745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summary key learnings:</a:t>
            </a:r>
            <a:endParaRPr/>
          </a:p>
        </p:txBody>
      </p:sp>
      <p:grpSp>
        <p:nvGrpSpPr>
          <p:cNvPr id="338" name="Google Shape;338;p17"/>
          <p:cNvGrpSpPr/>
          <p:nvPr/>
        </p:nvGrpSpPr>
        <p:grpSpPr>
          <a:xfrm>
            <a:off x="780655" y="5789440"/>
            <a:ext cx="4540513" cy="3873057"/>
            <a:chOff x="0" y="-66675"/>
            <a:chExt cx="1319357" cy="1125412"/>
          </a:xfrm>
        </p:grpSpPr>
        <p:sp>
          <p:nvSpPr>
            <p:cNvPr id="339" name="Google Shape;339;p17"/>
            <p:cNvSpPr/>
            <p:nvPr/>
          </p:nvSpPr>
          <p:spPr>
            <a:xfrm>
              <a:off x="0" y="0"/>
              <a:ext cx="1319357" cy="1058737"/>
            </a:xfrm>
            <a:custGeom>
              <a:rect b="b" l="l" r="r" t="t"/>
              <a:pathLst>
                <a:path extrusionOk="0" h="1058737" w="1319357">
                  <a:moveTo>
                    <a:pt x="86959" y="0"/>
                  </a:moveTo>
                  <a:lnTo>
                    <a:pt x="1232399" y="0"/>
                  </a:lnTo>
                  <a:cubicBezTo>
                    <a:pt x="1280425" y="0"/>
                    <a:pt x="1319357" y="38933"/>
                    <a:pt x="1319357" y="86959"/>
                  </a:cubicBezTo>
                  <a:lnTo>
                    <a:pt x="1319357" y="971778"/>
                  </a:lnTo>
                  <a:cubicBezTo>
                    <a:pt x="1319357" y="1019804"/>
                    <a:pt x="1280425" y="1058737"/>
                    <a:pt x="1232399" y="1058737"/>
                  </a:cubicBezTo>
                  <a:lnTo>
                    <a:pt x="86959" y="1058737"/>
                  </a:lnTo>
                  <a:cubicBezTo>
                    <a:pt x="38933" y="1058737"/>
                    <a:pt x="0" y="1019804"/>
                    <a:pt x="0" y="971778"/>
                  </a:cubicBezTo>
                  <a:lnTo>
                    <a:pt x="0" y="86959"/>
                  </a:lnTo>
                  <a:cubicBezTo>
                    <a:pt x="0" y="38933"/>
                    <a:pt x="38933" y="0"/>
                    <a:pt x="86959" y="0"/>
                  </a:cubicBezTo>
                  <a:close/>
                </a:path>
              </a:pathLst>
            </a:custGeom>
            <a:solidFill>
              <a:srgbClr val="FFC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99" u="none" cap="none" strike="noStrike">
                  <a:solidFill>
                    <a:srgbClr val="763C00"/>
                  </a:solidFill>
                  <a:latin typeface="Arial"/>
                  <a:ea typeface="Arial"/>
                  <a:cs typeface="Arial"/>
                  <a:sym typeface="Arial"/>
                </a:rPr>
                <a:t>insight: transition requires specialized support and resources to adjust routines and responsibilities</a:t>
              </a:r>
              <a:endParaRPr/>
            </a:p>
            <a:p>
              <a:pPr indent="0" lvl="0" marL="0" marR="0" rtl="0" algn="ctr">
                <a:lnSpc>
                  <a:spcPct val="1255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17"/>
          <p:cNvGrpSpPr/>
          <p:nvPr/>
        </p:nvGrpSpPr>
        <p:grpSpPr>
          <a:xfrm>
            <a:off x="6873743" y="5822220"/>
            <a:ext cx="4540513" cy="3840277"/>
            <a:chOff x="0" y="-57150"/>
            <a:chExt cx="1319357" cy="1115887"/>
          </a:xfrm>
        </p:grpSpPr>
        <p:sp>
          <p:nvSpPr>
            <p:cNvPr id="342" name="Google Shape;342;p17"/>
            <p:cNvSpPr/>
            <p:nvPr/>
          </p:nvSpPr>
          <p:spPr>
            <a:xfrm>
              <a:off x="0" y="0"/>
              <a:ext cx="1319357" cy="1058737"/>
            </a:xfrm>
            <a:custGeom>
              <a:rect b="b" l="l" r="r" t="t"/>
              <a:pathLst>
                <a:path extrusionOk="0" h="1058737" w="1319357">
                  <a:moveTo>
                    <a:pt x="86959" y="0"/>
                  </a:moveTo>
                  <a:lnTo>
                    <a:pt x="1232399" y="0"/>
                  </a:lnTo>
                  <a:cubicBezTo>
                    <a:pt x="1280425" y="0"/>
                    <a:pt x="1319357" y="38933"/>
                    <a:pt x="1319357" y="86959"/>
                  </a:cubicBezTo>
                  <a:lnTo>
                    <a:pt x="1319357" y="971778"/>
                  </a:lnTo>
                  <a:cubicBezTo>
                    <a:pt x="1319357" y="1019804"/>
                    <a:pt x="1280425" y="1058737"/>
                    <a:pt x="1232399" y="1058737"/>
                  </a:cubicBezTo>
                  <a:lnTo>
                    <a:pt x="86959" y="1058737"/>
                  </a:lnTo>
                  <a:cubicBezTo>
                    <a:pt x="38933" y="1058737"/>
                    <a:pt x="0" y="1019804"/>
                    <a:pt x="0" y="971778"/>
                  </a:cubicBezTo>
                  <a:lnTo>
                    <a:pt x="0" y="86959"/>
                  </a:lnTo>
                  <a:cubicBezTo>
                    <a:pt x="0" y="38933"/>
                    <a:pt x="38933" y="0"/>
                    <a:pt x="86959" y="0"/>
                  </a:cubicBezTo>
                  <a:close/>
                </a:path>
              </a:pathLst>
            </a:custGeom>
            <a:solidFill>
              <a:srgbClr val="FFC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763C00"/>
                  </a:solidFill>
                  <a:latin typeface="Arial"/>
                  <a:ea typeface="Arial"/>
                  <a:cs typeface="Arial"/>
                  <a:sym typeface="Arial"/>
                </a:rPr>
                <a:t>need: ways to stay active with limited resources</a:t>
              </a:r>
              <a:endParaRPr/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12968169" y="5822220"/>
            <a:ext cx="4540513" cy="3840277"/>
            <a:chOff x="0" y="-57150"/>
            <a:chExt cx="1319357" cy="1115887"/>
          </a:xfrm>
        </p:grpSpPr>
        <p:sp>
          <p:nvSpPr>
            <p:cNvPr id="345" name="Google Shape;345;p17"/>
            <p:cNvSpPr/>
            <p:nvPr/>
          </p:nvSpPr>
          <p:spPr>
            <a:xfrm>
              <a:off x="0" y="0"/>
              <a:ext cx="1319357" cy="1058737"/>
            </a:xfrm>
            <a:custGeom>
              <a:rect b="b" l="l" r="r" t="t"/>
              <a:pathLst>
                <a:path extrusionOk="0" h="1058737" w="1319357">
                  <a:moveTo>
                    <a:pt x="86959" y="0"/>
                  </a:moveTo>
                  <a:lnTo>
                    <a:pt x="1232399" y="0"/>
                  </a:lnTo>
                  <a:cubicBezTo>
                    <a:pt x="1280425" y="0"/>
                    <a:pt x="1319357" y="38933"/>
                    <a:pt x="1319357" y="86959"/>
                  </a:cubicBezTo>
                  <a:lnTo>
                    <a:pt x="1319357" y="971778"/>
                  </a:lnTo>
                  <a:cubicBezTo>
                    <a:pt x="1319357" y="1019804"/>
                    <a:pt x="1280425" y="1058737"/>
                    <a:pt x="1232399" y="1058737"/>
                  </a:cubicBezTo>
                  <a:lnTo>
                    <a:pt x="86959" y="1058737"/>
                  </a:lnTo>
                  <a:cubicBezTo>
                    <a:pt x="38933" y="1058737"/>
                    <a:pt x="0" y="1019804"/>
                    <a:pt x="0" y="971778"/>
                  </a:cubicBezTo>
                  <a:lnTo>
                    <a:pt x="0" y="86959"/>
                  </a:lnTo>
                  <a:cubicBezTo>
                    <a:pt x="0" y="38933"/>
                    <a:pt x="38933" y="0"/>
                    <a:pt x="86959" y="0"/>
                  </a:cubicBezTo>
                  <a:close/>
                </a:path>
              </a:pathLst>
            </a:custGeom>
            <a:solidFill>
              <a:srgbClr val="FFC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763C00"/>
                  </a:solidFill>
                  <a:latin typeface="Arial"/>
                  <a:ea typeface="Arial"/>
                  <a:cs typeface="Arial"/>
                  <a:sym typeface="Arial"/>
                </a:rPr>
                <a:t>insight: social influence plays a role in one's physical activity patterns</a:t>
              </a:r>
              <a:endParaRPr/>
            </a:p>
          </p:txBody>
        </p:sp>
      </p:grpSp>
      <p:grpSp>
        <p:nvGrpSpPr>
          <p:cNvPr id="347" name="Google Shape;347;p17"/>
          <p:cNvGrpSpPr/>
          <p:nvPr/>
        </p:nvGrpSpPr>
        <p:grpSpPr>
          <a:xfrm>
            <a:off x="12968169" y="1660696"/>
            <a:ext cx="4540513" cy="3840277"/>
            <a:chOff x="0" y="-57150"/>
            <a:chExt cx="1319357" cy="1115887"/>
          </a:xfrm>
        </p:grpSpPr>
        <p:sp>
          <p:nvSpPr>
            <p:cNvPr id="348" name="Google Shape;348;p17"/>
            <p:cNvSpPr/>
            <p:nvPr/>
          </p:nvSpPr>
          <p:spPr>
            <a:xfrm>
              <a:off x="0" y="0"/>
              <a:ext cx="1319357" cy="1058737"/>
            </a:xfrm>
            <a:custGeom>
              <a:rect b="b" l="l" r="r" t="t"/>
              <a:pathLst>
                <a:path extrusionOk="0" h="1058737" w="1319357">
                  <a:moveTo>
                    <a:pt x="86959" y="0"/>
                  </a:moveTo>
                  <a:lnTo>
                    <a:pt x="1232399" y="0"/>
                  </a:lnTo>
                  <a:cubicBezTo>
                    <a:pt x="1280425" y="0"/>
                    <a:pt x="1319357" y="38933"/>
                    <a:pt x="1319357" y="86959"/>
                  </a:cubicBezTo>
                  <a:lnTo>
                    <a:pt x="1319357" y="971778"/>
                  </a:lnTo>
                  <a:cubicBezTo>
                    <a:pt x="1319357" y="1019804"/>
                    <a:pt x="1280425" y="1058737"/>
                    <a:pt x="1232399" y="1058737"/>
                  </a:cubicBezTo>
                  <a:lnTo>
                    <a:pt x="86959" y="1058737"/>
                  </a:lnTo>
                  <a:cubicBezTo>
                    <a:pt x="38933" y="1058737"/>
                    <a:pt x="0" y="1019804"/>
                    <a:pt x="0" y="971778"/>
                  </a:cubicBezTo>
                  <a:lnTo>
                    <a:pt x="0" y="86959"/>
                  </a:lnTo>
                  <a:cubicBezTo>
                    <a:pt x="0" y="38933"/>
                    <a:pt x="38933" y="0"/>
                    <a:pt x="86959" y="0"/>
                  </a:cubicBezTo>
                  <a:close/>
                </a:path>
              </a:pathLst>
            </a:custGeom>
            <a:solidFill>
              <a:srgbClr val="FFC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763C00"/>
                  </a:solidFill>
                  <a:latin typeface="Arial"/>
                  <a:ea typeface="Arial"/>
                  <a:cs typeface="Arial"/>
                  <a:sym typeface="Arial"/>
                </a:rPr>
                <a:t>insight: maybe there is space for a tool that provides a blend of structured and unstructured physical activity</a:t>
              </a:r>
              <a:endParaRPr/>
            </a:p>
          </p:txBody>
        </p:sp>
      </p:grpSp>
      <p:grpSp>
        <p:nvGrpSpPr>
          <p:cNvPr id="350" name="Google Shape;350;p17"/>
          <p:cNvGrpSpPr/>
          <p:nvPr/>
        </p:nvGrpSpPr>
        <p:grpSpPr>
          <a:xfrm>
            <a:off x="6873743" y="1660696"/>
            <a:ext cx="4540513" cy="3840277"/>
            <a:chOff x="0" y="-57150"/>
            <a:chExt cx="1319357" cy="1115887"/>
          </a:xfrm>
        </p:grpSpPr>
        <p:sp>
          <p:nvSpPr>
            <p:cNvPr id="351" name="Google Shape;351;p17"/>
            <p:cNvSpPr/>
            <p:nvPr/>
          </p:nvSpPr>
          <p:spPr>
            <a:xfrm>
              <a:off x="0" y="0"/>
              <a:ext cx="1319357" cy="1058737"/>
            </a:xfrm>
            <a:custGeom>
              <a:rect b="b" l="l" r="r" t="t"/>
              <a:pathLst>
                <a:path extrusionOk="0" h="1058737" w="1319357">
                  <a:moveTo>
                    <a:pt x="86959" y="0"/>
                  </a:moveTo>
                  <a:lnTo>
                    <a:pt x="1232399" y="0"/>
                  </a:lnTo>
                  <a:cubicBezTo>
                    <a:pt x="1280425" y="0"/>
                    <a:pt x="1319357" y="38933"/>
                    <a:pt x="1319357" y="86959"/>
                  </a:cubicBezTo>
                  <a:lnTo>
                    <a:pt x="1319357" y="971778"/>
                  </a:lnTo>
                  <a:cubicBezTo>
                    <a:pt x="1319357" y="1019804"/>
                    <a:pt x="1280425" y="1058737"/>
                    <a:pt x="1232399" y="1058737"/>
                  </a:cubicBezTo>
                  <a:lnTo>
                    <a:pt x="86959" y="1058737"/>
                  </a:lnTo>
                  <a:cubicBezTo>
                    <a:pt x="38933" y="1058737"/>
                    <a:pt x="0" y="1019804"/>
                    <a:pt x="0" y="971778"/>
                  </a:cubicBezTo>
                  <a:lnTo>
                    <a:pt x="0" y="86959"/>
                  </a:lnTo>
                  <a:cubicBezTo>
                    <a:pt x="0" y="38933"/>
                    <a:pt x="38933" y="0"/>
                    <a:pt x="86959" y="0"/>
                  </a:cubicBezTo>
                  <a:close/>
                </a:path>
              </a:pathLst>
            </a:custGeom>
            <a:solidFill>
              <a:srgbClr val="FFC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763C00"/>
                  </a:solidFill>
                  <a:latin typeface="Arial"/>
                  <a:ea typeface="Arial"/>
                  <a:cs typeface="Arial"/>
                  <a:sym typeface="Arial"/>
                </a:rPr>
                <a:t>insight: for strategies for physical activity to be sustainable they should be tailored to the individual</a:t>
              </a:r>
              <a:endParaRPr/>
            </a:p>
          </p:txBody>
        </p:sp>
      </p:grpSp>
      <p:grpSp>
        <p:nvGrpSpPr>
          <p:cNvPr id="353" name="Google Shape;353;p17"/>
          <p:cNvGrpSpPr/>
          <p:nvPr/>
        </p:nvGrpSpPr>
        <p:grpSpPr>
          <a:xfrm>
            <a:off x="952004" y="1660696"/>
            <a:ext cx="4540513" cy="3840277"/>
            <a:chOff x="0" y="-57150"/>
            <a:chExt cx="1319357" cy="1115887"/>
          </a:xfrm>
        </p:grpSpPr>
        <p:sp>
          <p:nvSpPr>
            <p:cNvPr id="354" name="Google Shape;354;p17"/>
            <p:cNvSpPr/>
            <p:nvPr/>
          </p:nvSpPr>
          <p:spPr>
            <a:xfrm>
              <a:off x="0" y="0"/>
              <a:ext cx="1319357" cy="1058737"/>
            </a:xfrm>
            <a:custGeom>
              <a:rect b="b" l="l" r="r" t="t"/>
              <a:pathLst>
                <a:path extrusionOk="0" h="1058737" w="1319357">
                  <a:moveTo>
                    <a:pt x="86959" y="0"/>
                  </a:moveTo>
                  <a:lnTo>
                    <a:pt x="1232399" y="0"/>
                  </a:lnTo>
                  <a:cubicBezTo>
                    <a:pt x="1280425" y="0"/>
                    <a:pt x="1319357" y="38933"/>
                    <a:pt x="1319357" y="86959"/>
                  </a:cubicBezTo>
                  <a:lnTo>
                    <a:pt x="1319357" y="971778"/>
                  </a:lnTo>
                  <a:cubicBezTo>
                    <a:pt x="1319357" y="1019804"/>
                    <a:pt x="1280425" y="1058737"/>
                    <a:pt x="1232399" y="1058737"/>
                  </a:cubicBezTo>
                  <a:lnTo>
                    <a:pt x="86959" y="1058737"/>
                  </a:lnTo>
                  <a:cubicBezTo>
                    <a:pt x="38933" y="1058737"/>
                    <a:pt x="0" y="1019804"/>
                    <a:pt x="0" y="971778"/>
                  </a:cubicBezTo>
                  <a:lnTo>
                    <a:pt x="0" y="86959"/>
                  </a:lnTo>
                  <a:cubicBezTo>
                    <a:pt x="0" y="38933"/>
                    <a:pt x="38933" y="0"/>
                    <a:pt x="86959" y="0"/>
                  </a:cubicBezTo>
                  <a:close/>
                </a:path>
              </a:pathLst>
            </a:custGeom>
            <a:solidFill>
              <a:srgbClr val="FFC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99" u="none" cap="none" strike="noStrike">
                  <a:solidFill>
                    <a:srgbClr val="763C00"/>
                  </a:solidFill>
                  <a:latin typeface="Arial"/>
                  <a:ea typeface="Arial"/>
                  <a:cs typeface="Arial"/>
                  <a:sym typeface="Arial"/>
                </a:rPr>
                <a:t> need: gain autonomy of an active lifestyle during significant life transitions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3C00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 txBox="1"/>
          <p:nvPr/>
        </p:nvSpPr>
        <p:spPr>
          <a:xfrm>
            <a:off x="771525" y="2575559"/>
            <a:ext cx="16744950" cy="4144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24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6118792" y="4754552"/>
            <a:ext cx="12169208" cy="5689105"/>
          </a:xfrm>
          <a:custGeom>
            <a:rect b="b" l="l" r="r" t="t"/>
            <a:pathLst>
              <a:path extrusionOk="0" h="5689105" w="12169208">
                <a:moveTo>
                  <a:pt x="0" y="0"/>
                </a:moveTo>
                <a:lnTo>
                  <a:pt x="12169208" y="0"/>
                </a:lnTo>
                <a:lnTo>
                  <a:pt x="12169208" y="5689104"/>
                </a:lnTo>
                <a:lnTo>
                  <a:pt x="0" y="5689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8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8"/>
          <p:cNvSpPr/>
          <p:nvPr/>
        </p:nvSpPr>
        <p:spPr>
          <a:xfrm>
            <a:off x="0" y="0"/>
            <a:ext cx="6820110" cy="4114800"/>
          </a:xfrm>
          <a:custGeom>
            <a:rect b="b" l="l" r="r" t="t"/>
            <a:pathLst>
              <a:path extrusionOk="0" h="4114800" w="6820110">
                <a:moveTo>
                  <a:pt x="0" y="0"/>
                </a:moveTo>
                <a:lnTo>
                  <a:pt x="6820110" y="0"/>
                </a:lnTo>
                <a:lnTo>
                  <a:pt x="68201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3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/>
          <p:nvPr/>
        </p:nvSpPr>
        <p:spPr>
          <a:xfrm>
            <a:off x="3789452" y="3459251"/>
            <a:ext cx="10709097" cy="3368498"/>
          </a:xfrm>
          <a:custGeom>
            <a:rect b="b" l="l" r="r" t="t"/>
            <a:pathLst>
              <a:path extrusionOk="0" h="3368498" w="10709097">
                <a:moveTo>
                  <a:pt x="0" y="0"/>
                </a:moveTo>
                <a:lnTo>
                  <a:pt x="10709096" y="0"/>
                </a:lnTo>
                <a:lnTo>
                  <a:pt x="10709096" y="3368498"/>
                </a:lnTo>
                <a:lnTo>
                  <a:pt x="0" y="3368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19"/>
          <p:cNvSpPr txBox="1"/>
          <p:nvPr/>
        </p:nvSpPr>
        <p:spPr>
          <a:xfrm>
            <a:off x="2692517" y="4222435"/>
            <a:ext cx="12902965" cy="1840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51" u="none" cap="none" strike="noStrike">
                <a:solidFill>
                  <a:srgbClr val="D44A2A"/>
                </a:solidFill>
                <a:latin typeface="Arial"/>
                <a:ea typeface="Arial"/>
                <a:cs typeface="Arial"/>
                <a:sym typeface="Arial"/>
              </a:rPr>
              <a:t>appendix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-1031807" y="2730055"/>
            <a:ext cx="19874105" cy="3521222"/>
            <a:chOff x="0" y="-47625"/>
            <a:chExt cx="5439065" cy="963674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5439065" cy="916049"/>
            </a:xfrm>
            <a:custGeom>
              <a:rect b="b" l="l" r="r" t="t"/>
              <a:pathLst>
                <a:path extrusionOk="0" h="916049" w="5439065">
                  <a:moveTo>
                    <a:pt x="0" y="0"/>
                  </a:moveTo>
                  <a:lnTo>
                    <a:pt x="5439065" y="0"/>
                  </a:lnTo>
                  <a:lnTo>
                    <a:pt x="5439065" y="916049"/>
                  </a:lnTo>
                  <a:lnTo>
                    <a:pt x="0" y="916049"/>
                  </a:lnTo>
                  <a:close/>
                </a:path>
              </a:pathLst>
            </a:custGeom>
            <a:solidFill>
              <a:srgbClr val="F9F7DC"/>
            </a:solidFill>
            <a:ln>
              <a:noFill/>
            </a:ln>
          </p:spPr>
        </p:sp>
        <p:sp>
          <p:nvSpPr>
            <p:cNvPr id="99" name="Google Shape;99;p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652848" y="4337761"/>
            <a:ext cx="3481495" cy="3481495"/>
            <a:chOff x="0" y="0"/>
            <a:chExt cx="4641994" cy="4641994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4641994" cy="4641994"/>
            </a:xfrm>
            <a:custGeom>
              <a:rect b="b" l="l" r="r" t="t"/>
              <a:pathLst>
                <a:path extrusionOk="0" h="4641994" w="4641994">
                  <a:moveTo>
                    <a:pt x="0" y="0"/>
                  </a:moveTo>
                  <a:lnTo>
                    <a:pt x="4641994" y="0"/>
                  </a:lnTo>
                  <a:lnTo>
                    <a:pt x="4641994" y="4641994"/>
                  </a:lnTo>
                  <a:lnTo>
                    <a:pt x="0" y="46419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375272" y="367663"/>
              <a:ext cx="3891450" cy="389143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4964" l="0" r="0" t="-2496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64616" y="4337761"/>
            <a:ext cx="3481495" cy="3481495"/>
            <a:chOff x="0" y="0"/>
            <a:chExt cx="4641994" cy="4641994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4641994" cy="4641994"/>
            </a:xfrm>
            <a:custGeom>
              <a:rect b="b" l="l" r="r" t="t"/>
              <a:pathLst>
                <a:path extrusionOk="0" h="4641994" w="4641994">
                  <a:moveTo>
                    <a:pt x="0" y="0"/>
                  </a:moveTo>
                  <a:lnTo>
                    <a:pt x="4641994" y="0"/>
                  </a:lnTo>
                  <a:lnTo>
                    <a:pt x="4641994" y="4641994"/>
                  </a:lnTo>
                  <a:lnTo>
                    <a:pt x="0" y="46419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" name="Google Shape;105;p2"/>
            <p:cNvSpPr/>
            <p:nvPr/>
          </p:nvSpPr>
          <p:spPr>
            <a:xfrm>
              <a:off x="358851" y="367663"/>
              <a:ext cx="3891450" cy="389143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2923426" y="4337761"/>
            <a:ext cx="3481495" cy="3481495"/>
            <a:chOff x="0" y="0"/>
            <a:chExt cx="4641994" cy="4641994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4641994" cy="4641994"/>
            </a:xfrm>
            <a:custGeom>
              <a:rect b="b" l="l" r="r" t="t"/>
              <a:pathLst>
                <a:path extrusionOk="0" h="4641994" w="4641994">
                  <a:moveTo>
                    <a:pt x="0" y="0"/>
                  </a:moveTo>
                  <a:lnTo>
                    <a:pt x="4641994" y="0"/>
                  </a:lnTo>
                  <a:lnTo>
                    <a:pt x="4641994" y="4641994"/>
                  </a:lnTo>
                  <a:lnTo>
                    <a:pt x="0" y="46419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359784" y="367663"/>
              <a:ext cx="3891450" cy="389143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8306" l="0" r="0" t="-830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-2843309" y="1268486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2"/>
          <p:cNvSpPr txBox="1"/>
          <p:nvPr/>
        </p:nvSpPr>
        <p:spPr>
          <a:xfrm>
            <a:off x="6074634" y="1503233"/>
            <a:ext cx="6138732" cy="1324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51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715994" y="8064958"/>
            <a:ext cx="3409182" cy="3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6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Fahad Nabi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2156381" y="8491366"/>
            <a:ext cx="2373060" cy="72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7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Coterm Computer Science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5519415" y="8064958"/>
            <a:ext cx="3288491" cy="3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6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Elysia Smyers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9368761" y="8064958"/>
            <a:ext cx="2918588" cy="3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6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Carmen Leiser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13204212" y="8064958"/>
            <a:ext cx="3483640" cy="3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66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Lyndsea Warkenthien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9643572" y="8491366"/>
            <a:ext cx="2643776" cy="35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7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Masters Design</a:t>
            </a: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>
            <a:off x="9144021" y="4337761"/>
            <a:ext cx="3481495" cy="3481495"/>
            <a:chOff x="0" y="0"/>
            <a:chExt cx="4641994" cy="4641994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4641994" cy="4641994"/>
            </a:xfrm>
            <a:custGeom>
              <a:rect b="b" l="l" r="r" t="t"/>
              <a:pathLst>
                <a:path extrusionOk="0" h="4641994" w="4641994">
                  <a:moveTo>
                    <a:pt x="0" y="0"/>
                  </a:moveTo>
                  <a:lnTo>
                    <a:pt x="4641994" y="0"/>
                  </a:lnTo>
                  <a:lnTo>
                    <a:pt x="4641994" y="4641994"/>
                  </a:lnTo>
                  <a:lnTo>
                    <a:pt x="0" y="46419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2"/>
            <p:cNvSpPr/>
            <p:nvPr/>
          </p:nvSpPr>
          <p:spPr>
            <a:xfrm>
              <a:off x="359784" y="367663"/>
              <a:ext cx="3891450" cy="3891434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6663" l="0" r="0" t="-1666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2"/>
          <p:cNvSpPr txBox="1"/>
          <p:nvPr/>
        </p:nvSpPr>
        <p:spPr>
          <a:xfrm>
            <a:off x="6074634" y="8491366"/>
            <a:ext cx="2373060" cy="72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7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Coterm Computer Science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3559682" y="8518254"/>
            <a:ext cx="2373060" cy="35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7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"/>
          <p:cNvSpPr txBox="1"/>
          <p:nvPr/>
        </p:nvSpPr>
        <p:spPr>
          <a:xfrm>
            <a:off x="1307687" y="1890039"/>
            <a:ext cx="16291694" cy="471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05485" lvl="1" marL="1410969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Clr>
                <a:srgbClr val="763C00"/>
              </a:buClr>
              <a:buSzPts val="6535"/>
              <a:buFont typeface="Arial"/>
              <a:buChar char="•"/>
            </a:pPr>
            <a:r>
              <a:rPr b="0" i="0" lang="en-US" sz="6535" u="sng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Interviewee consent forms</a:t>
            </a:r>
            <a:endParaRPr/>
          </a:p>
          <a:p>
            <a:pPr indent="-705485" lvl="1" marL="1410969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Clr>
                <a:srgbClr val="763C00"/>
              </a:buClr>
              <a:buSzPts val="6535"/>
              <a:buFont typeface="Arial"/>
              <a:buChar char="•"/>
            </a:pPr>
            <a:r>
              <a:rPr b="0" i="0" lang="en-US" sz="6535" u="sng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Empathy maps</a:t>
            </a:r>
            <a:endParaRPr/>
          </a:p>
          <a:p>
            <a:pPr indent="-705485" lvl="1" marL="1410969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Clr>
                <a:srgbClr val="763C00"/>
              </a:buClr>
              <a:buSzPts val="6535"/>
              <a:buFont typeface="Arial"/>
              <a:buChar char="•"/>
            </a:pPr>
            <a:r>
              <a:rPr b="0" i="0" lang="en-US" sz="6535" u="sng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Interview plan</a:t>
            </a:r>
            <a:endParaRPr/>
          </a:p>
          <a:p>
            <a:pPr indent="-705485" lvl="1" marL="1410969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Clr>
                <a:srgbClr val="763C00"/>
              </a:buClr>
              <a:buSzPts val="6535"/>
              <a:buFont typeface="Arial"/>
              <a:buChar char="•"/>
            </a:pPr>
            <a:r>
              <a:rPr b="0" i="0" lang="en-US" sz="6535" u="sng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Organized interviews and methodology</a:t>
            </a:r>
            <a:endParaRPr/>
          </a:p>
        </p:txBody>
      </p:sp>
      <p:cxnSp>
        <p:nvCxnSpPr>
          <p:cNvPr id="374" name="Google Shape;374;p20"/>
          <p:cNvCxnSpPr/>
          <p:nvPr/>
        </p:nvCxnSpPr>
        <p:spPr>
          <a:xfrm>
            <a:off x="1307687" y="1346758"/>
            <a:ext cx="15789202" cy="0"/>
          </a:xfrm>
          <a:prstGeom prst="straightConnector1">
            <a:avLst/>
          </a:prstGeom>
          <a:noFill/>
          <a:ln cap="rnd" cmpd="sng" w="123825">
            <a:solidFill>
              <a:srgbClr val="E1B04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53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/>
          <p:nvPr/>
        </p:nvSpPr>
        <p:spPr>
          <a:xfrm>
            <a:off x="-2843309" y="1268486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 rot="-924613">
            <a:off x="-5549998" y="2053549"/>
            <a:ext cx="12287251" cy="10647531"/>
          </a:xfrm>
          <a:custGeom>
            <a:rect b="b" l="l" r="r" t="t"/>
            <a:pathLst>
              <a:path extrusionOk="0" h="10647531" w="12287251">
                <a:moveTo>
                  <a:pt x="0" y="0"/>
                </a:moveTo>
                <a:lnTo>
                  <a:pt x="12287251" y="0"/>
                </a:lnTo>
                <a:lnTo>
                  <a:pt x="12287251" y="10647531"/>
                </a:lnTo>
                <a:lnTo>
                  <a:pt x="0" y="10647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 txBox="1"/>
          <p:nvPr/>
        </p:nvSpPr>
        <p:spPr>
          <a:xfrm>
            <a:off x="60328" y="3731895"/>
            <a:ext cx="18167345" cy="2949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broadening the definition...</a:t>
            </a:r>
            <a:endParaRPr/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 active lifestyle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 rot="-8100000">
            <a:off x="4065520" y="11042565"/>
            <a:ext cx="9512725" cy="224846"/>
          </a:xfrm>
          <a:custGeom>
            <a:rect b="b" l="l" r="r" t="t"/>
            <a:pathLst>
              <a:path extrusionOk="0" h="224846" w="9512725">
                <a:moveTo>
                  <a:pt x="0" y="0"/>
                </a:moveTo>
                <a:lnTo>
                  <a:pt x="9512725" y="0"/>
                </a:lnTo>
                <a:lnTo>
                  <a:pt x="9512725" y="224846"/>
                </a:lnTo>
                <a:lnTo>
                  <a:pt x="0" y="224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 rot="-8100000">
            <a:off x="5314326" y="11400541"/>
            <a:ext cx="9512725" cy="224846"/>
          </a:xfrm>
          <a:custGeom>
            <a:rect b="b" l="l" r="r" t="t"/>
            <a:pathLst>
              <a:path extrusionOk="0" h="224846" w="9512725">
                <a:moveTo>
                  <a:pt x="0" y="0"/>
                </a:moveTo>
                <a:lnTo>
                  <a:pt x="9512725" y="0"/>
                </a:lnTo>
                <a:lnTo>
                  <a:pt x="9512725" y="224847"/>
                </a:lnTo>
                <a:lnTo>
                  <a:pt x="0" y="224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B04B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25199" y="-378843"/>
            <a:ext cx="10665843" cy="10665843"/>
          </a:xfrm>
          <a:custGeom>
            <a:rect b="b" l="l" r="r" t="t"/>
            <a:pathLst>
              <a:path extrusionOk="0" h="10665843" w="10665843">
                <a:moveTo>
                  <a:pt x="0" y="0"/>
                </a:moveTo>
                <a:lnTo>
                  <a:pt x="10665843" y="0"/>
                </a:lnTo>
                <a:lnTo>
                  <a:pt x="10665843" y="10665843"/>
                </a:lnTo>
                <a:lnTo>
                  <a:pt x="0" y="10665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6" name="Google Shape;136;p4"/>
          <p:cNvGrpSpPr/>
          <p:nvPr/>
        </p:nvGrpSpPr>
        <p:grpSpPr>
          <a:xfrm>
            <a:off x="1585956" y="2707644"/>
            <a:ext cx="15116087" cy="4727052"/>
            <a:chOff x="0" y="-38100"/>
            <a:chExt cx="3981192" cy="1244985"/>
          </a:xfrm>
        </p:grpSpPr>
        <p:sp>
          <p:nvSpPr>
            <p:cNvPr id="137" name="Google Shape;137;p4"/>
            <p:cNvSpPr/>
            <p:nvPr/>
          </p:nvSpPr>
          <p:spPr>
            <a:xfrm>
              <a:off x="0" y="0"/>
              <a:ext cx="3981192" cy="1206885"/>
            </a:xfrm>
            <a:custGeom>
              <a:rect b="b" l="l" r="r" t="t"/>
              <a:pathLst>
                <a:path extrusionOk="0" h="1206885" w="3981192">
                  <a:moveTo>
                    <a:pt x="26120" y="0"/>
                  </a:moveTo>
                  <a:lnTo>
                    <a:pt x="3955071" y="0"/>
                  </a:lnTo>
                  <a:cubicBezTo>
                    <a:pt x="3969497" y="0"/>
                    <a:pt x="3981192" y="11694"/>
                    <a:pt x="3981192" y="26120"/>
                  </a:cubicBezTo>
                  <a:lnTo>
                    <a:pt x="3981192" y="1180764"/>
                  </a:lnTo>
                  <a:cubicBezTo>
                    <a:pt x="3981192" y="1187692"/>
                    <a:pt x="3978440" y="1194336"/>
                    <a:pt x="3973542" y="1199234"/>
                  </a:cubicBezTo>
                  <a:cubicBezTo>
                    <a:pt x="3968643" y="1204133"/>
                    <a:pt x="3961999" y="1206885"/>
                    <a:pt x="3955071" y="1206885"/>
                  </a:cubicBezTo>
                  <a:lnTo>
                    <a:pt x="26120" y="1206885"/>
                  </a:lnTo>
                  <a:cubicBezTo>
                    <a:pt x="11694" y="1206885"/>
                    <a:pt x="0" y="1195190"/>
                    <a:pt x="0" y="1180764"/>
                  </a:cubicBezTo>
                  <a:lnTo>
                    <a:pt x="0" y="26120"/>
                  </a:lnTo>
                  <a:cubicBezTo>
                    <a:pt x="0" y="11694"/>
                    <a:pt x="11694" y="0"/>
                    <a:pt x="26120" y="0"/>
                  </a:cubicBezTo>
                  <a:close/>
                </a:path>
              </a:pathLst>
            </a:custGeom>
            <a:solidFill>
              <a:srgbClr val="C471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4"/>
          <p:cNvSpPr txBox="1"/>
          <p:nvPr/>
        </p:nvSpPr>
        <p:spPr>
          <a:xfrm>
            <a:off x="3021305" y="3095625"/>
            <a:ext cx="12245390" cy="3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problem domain:</a:t>
            </a:r>
            <a:endParaRPr/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staying active when lifestyles change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535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 flipH="1">
            <a:off x="-8829561" y="-7417471"/>
            <a:ext cx="14581663" cy="18113867"/>
          </a:xfrm>
          <a:custGeom>
            <a:rect b="b" l="l" r="r" t="t"/>
            <a:pathLst>
              <a:path extrusionOk="0" h="18113867" w="14581663">
                <a:moveTo>
                  <a:pt x="0" y="18113867"/>
                </a:moveTo>
                <a:lnTo>
                  <a:pt x="14581664" y="18113867"/>
                </a:lnTo>
                <a:lnTo>
                  <a:pt x="14581664" y="0"/>
                </a:lnTo>
                <a:lnTo>
                  <a:pt x="0" y="0"/>
                </a:lnTo>
                <a:lnTo>
                  <a:pt x="0" y="1811386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>
            <a:off x="3460650" y="3596453"/>
            <a:ext cx="1222090" cy="1222090"/>
          </a:xfrm>
          <a:custGeom>
            <a:rect b="b" l="l" r="r" t="t"/>
            <a:pathLst>
              <a:path extrusionOk="0" h="1222090" w="1222090">
                <a:moveTo>
                  <a:pt x="0" y="0"/>
                </a:moveTo>
                <a:lnTo>
                  <a:pt x="1222090" y="0"/>
                </a:lnTo>
                <a:lnTo>
                  <a:pt x="1222090" y="1222090"/>
                </a:lnTo>
                <a:lnTo>
                  <a:pt x="0" y="1222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>
            <a:off x="3460650" y="6226864"/>
            <a:ext cx="1222090" cy="1222090"/>
          </a:xfrm>
          <a:custGeom>
            <a:rect b="b" l="l" r="r" t="t"/>
            <a:pathLst>
              <a:path extrusionOk="0" h="1222090" w="1222090">
                <a:moveTo>
                  <a:pt x="0" y="0"/>
                </a:moveTo>
                <a:lnTo>
                  <a:pt x="1222090" y="0"/>
                </a:lnTo>
                <a:lnTo>
                  <a:pt x="1222090" y="1222090"/>
                </a:lnTo>
                <a:lnTo>
                  <a:pt x="0" y="1222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5"/>
          <p:cNvSpPr txBox="1"/>
          <p:nvPr/>
        </p:nvSpPr>
        <p:spPr>
          <a:xfrm>
            <a:off x="4943508" y="6480245"/>
            <a:ext cx="4873500" cy="1678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ask the right questions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 flipH="1" rot="10800000">
            <a:off x="8936863" y="-1469708"/>
            <a:ext cx="14581663" cy="18113867"/>
          </a:xfrm>
          <a:custGeom>
            <a:rect b="b" l="l" r="r" t="t"/>
            <a:pathLst>
              <a:path extrusionOk="0" h="18113867" w="14581663">
                <a:moveTo>
                  <a:pt x="0" y="18113867"/>
                </a:moveTo>
                <a:lnTo>
                  <a:pt x="14581663" y="18113867"/>
                </a:lnTo>
                <a:lnTo>
                  <a:pt x="14581663" y="0"/>
                </a:lnTo>
                <a:lnTo>
                  <a:pt x="0" y="0"/>
                </a:lnTo>
                <a:lnTo>
                  <a:pt x="0" y="1811386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5"/>
          <p:cNvSpPr/>
          <p:nvPr/>
        </p:nvSpPr>
        <p:spPr>
          <a:xfrm>
            <a:off x="9565477" y="3596453"/>
            <a:ext cx="1222090" cy="1222090"/>
          </a:xfrm>
          <a:custGeom>
            <a:rect b="b" l="l" r="r" t="t"/>
            <a:pathLst>
              <a:path extrusionOk="0" h="1222090" w="1222090">
                <a:moveTo>
                  <a:pt x="0" y="0"/>
                </a:moveTo>
                <a:lnTo>
                  <a:pt x="1222090" y="0"/>
                </a:lnTo>
                <a:lnTo>
                  <a:pt x="1222090" y="1222090"/>
                </a:lnTo>
                <a:lnTo>
                  <a:pt x="0" y="1222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5"/>
          <p:cNvSpPr/>
          <p:nvPr/>
        </p:nvSpPr>
        <p:spPr>
          <a:xfrm>
            <a:off x="9565477" y="6365135"/>
            <a:ext cx="1222090" cy="1222090"/>
          </a:xfrm>
          <a:custGeom>
            <a:rect b="b" l="l" r="r" t="t"/>
            <a:pathLst>
              <a:path extrusionOk="0" h="1222090" w="1222090">
                <a:moveTo>
                  <a:pt x="0" y="0"/>
                </a:moveTo>
                <a:lnTo>
                  <a:pt x="1222090" y="0"/>
                </a:lnTo>
                <a:lnTo>
                  <a:pt x="1222090" y="1222090"/>
                </a:lnTo>
                <a:lnTo>
                  <a:pt x="0" y="1222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5"/>
          <p:cNvSpPr/>
          <p:nvPr/>
        </p:nvSpPr>
        <p:spPr>
          <a:xfrm>
            <a:off x="-2843309" y="1268486"/>
            <a:ext cx="6873872" cy="162473"/>
          </a:xfrm>
          <a:custGeom>
            <a:rect b="b" l="l" r="r" t="t"/>
            <a:pathLst>
              <a:path extrusionOk="0" h="162473" w="6873872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5"/>
          <p:cNvSpPr txBox="1"/>
          <p:nvPr/>
        </p:nvSpPr>
        <p:spPr>
          <a:xfrm>
            <a:off x="3479446" y="3878408"/>
            <a:ext cx="1203294" cy="581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3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4943508" y="3849833"/>
            <a:ext cx="3736180" cy="830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99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build rapport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3479446" y="6508820"/>
            <a:ext cx="1203294" cy="581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3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9584273" y="3878408"/>
            <a:ext cx="1203294" cy="581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3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11043581" y="3849833"/>
            <a:ext cx="4873500" cy="830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seek stories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9584273" y="6647091"/>
            <a:ext cx="1203294" cy="581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37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11043581" y="6480245"/>
            <a:ext cx="4873500" cy="2526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follow up on interesting points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441256" y="1372762"/>
            <a:ext cx="12740685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 needfinding methodology: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53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1028700" y="857250"/>
            <a:ext cx="16230600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we talked to 3 people...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869017" y="3370859"/>
            <a:ext cx="3354902" cy="335488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663" l="0" r="0" t="-1666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1349656" y="7135241"/>
            <a:ext cx="4393625" cy="73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Nick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349656" y="7815580"/>
            <a:ext cx="4393625" cy="646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new environment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7466549" y="3370859"/>
            <a:ext cx="3354902" cy="335488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663" l="0" r="0" t="-1666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6947188" y="7135241"/>
            <a:ext cx="4393625" cy="73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Ubai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6947188" y="7815580"/>
            <a:ext cx="4393625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new parent</a:t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13064081" y="3370859"/>
            <a:ext cx="3354902" cy="335488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12544720" y="7135241"/>
            <a:ext cx="4393625" cy="73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Hannah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12544720" y="7815580"/>
            <a:ext cx="4393625" cy="646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9F7DC"/>
                </a:solidFill>
                <a:latin typeface="Arial"/>
                <a:ea typeface="Arial"/>
                <a:cs typeface="Arial"/>
                <a:sym typeface="Arial"/>
              </a:rPr>
              <a:t>new chapter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71ED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14013445" y="-976725"/>
            <a:ext cx="9211577" cy="8272455"/>
          </a:xfrm>
          <a:custGeom>
            <a:rect b="b" l="l" r="r" t="t"/>
            <a:pathLst>
              <a:path extrusionOk="0" h="8272455" w="9211577">
                <a:moveTo>
                  <a:pt x="0" y="0"/>
                </a:moveTo>
                <a:lnTo>
                  <a:pt x="9211577" y="0"/>
                </a:lnTo>
                <a:lnTo>
                  <a:pt x="9211577" y="8272455"/>
                </a:lnTo>
                <a:lnTo>
                  <a:pt x="0" y="8272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56" r="-160771" t="0"/>
            </a:stretch>
          </a:blipFill>
          <a:ln>
            <a:noFill/>
          </a:ln>
        </p:spPr>
      </p:sp>
      <p:grpSp>
        <p:nvGrpSpPr>
          <p:cNvPr id="183" name="Google Shape;183;p7"/>
          <p:cNvGrpSpPr/>
          <p:nvPr/>
        </p:nvGrpSpPr>
        <p:grpSpPr>
          <a:xfrm>
            <a:off x="-514350" y="3919817"/>
            <a:ext cx="9424337" cy="9424337"/>
            <a:chOff x="0" y="0"/>
            <a:chExt cx="812800" cy="81280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44A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7"/>
          <p:cNvSpPr txBox="1"/>
          <p:nvPr/>
        </p:nvSpPr>
        <p:spPr>
          <a:xfrm>
            <a:off x="3004169" y="1014692"/>
            <a:ext cx="11811636" cy="4643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38" u="none" cap="none" strike="noStrike">
                <a:solidFill>
                  <a:srgbClr val="FFCB65"/>
                </a:solidFill>
                <a:latin typeface="Arial"/>
                <a:ea typeface="Arial"/>
                <a:cs typeface="Arial"/>
                <a:sym typeface="Arial"/>
              </a:rPr>
              <a:t>everyone experiences change...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3728263" y="5436335"/>
            <a:ext cx="13681518" cy="3195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38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our participants want to stay </a:t>
            </a:r>
            <a:r>
              <a:rPr b="0" i="0" lang="en-US" sz="11438" u="none" cap="none" strike="noStrike">
                <a:solidFill>
                  <a:srgbClr val="F36641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r>
              <a:rPr b="0" i="0" lang="en-US" sz="11438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B6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10520358" y="2036650"/>
            <a:ext cx="7393206" cy="6840160"/>
            <a:chOff x="0" y="0"/>
            <a:chExt cx="9857607" cy="9120214"/>
          </a:xfrm>
        </p:grpSpPr>
        <p:sp>
          <p:nvSpPr>
            <p:cNvPr id="193" name="Google Shape;193;p8"/>
            <p:cNvSpPr/>
            <p:nvPr/>
          </p:nvSpPr>
          <p:spPr>
            <a:xfrm>
              <a:off x="0" y="6380621"/>
              <a:ext cx="9857607" cy="2739593"/>
            </a:xfrm>
            <a:custGeom>
              <a:rect b="b" l="l" r="r" t="t"/>
              <a:pathLst>
                <a:path extrusionOk="0" h="2739593" w="9857607">
                  <a:moveTo>
                    <a:pt x="0" y="0"/>
                  </a:moveTo>
                  <a:lnTo>
                    <a:pt x="9857607" y="0"/>
                  </a:lnTo>
                  <a:lnTo>
                    <a:pt x="9857607" y="2739593"/>
                  </a:lnTo>
                  <a:lnTo>
                    <a:pt x="0" y="27395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8"/>
            <p:cNvSpPr/>
            <p:nvPr/>
          </p:nvSpPr>
          <p:spPr>
            <a:xfrm>
              <a:off x="979546" y="0"/>
              <a:ext cx="7898515" cy="7898483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6664" r="-1666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8"/>
          <p:cNvSpPr/>
          <p:nvPr/>
        </p:nvSpPr>
        <p:spPr>
          <a:xfrm>
            <a:off x="-2345871" y="-2341653"/>
            <a:ext cx="6749142" cy="6740705"/>
          </a:xfrm>
          <a:custGeom>
            <a:rect b="b" l="l" r="r" t="t"/>
            <a:pathLst>
              <a:path extrusionOk="0" h="6740705" w="6749142">
                <a:moveTo>
                  <a:pt x="0" y="0"/>
                </a:moveTo>
                <a:lnTo>
                  <a:pt x="6749142" y="0"/>
                </a:lnTo>
                <a:lnTo>
                  <a:pt x="6749142" y="6740706"/>
                </a:lnTo>
                <a:lnTo>
                  <a:pt x="0" y="6740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8"/>
          <p:cNvSpPr txBox="1"/>
          <p:nvPr/>
        </p:nvSpPr>
        <p:spPr>
          <a:xfrm>
            <a:off x="1656201" y="7903866"/>
            <a:ext cx="6510653" cy="644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15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Nick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1999101" y="2550754"/>
            <a:ext cx="8187053" cy="5147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56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“I just log [physical activities] out of routine, and they’re more like nice things to look at. I find</a:t>
            </a:r>
            <a:endParaRPr/>
          </a:p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56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functionally, they don’t encourage me to take further action, and lack the contextualization of</a:t>
            </a:r>
            <a:endParaRPr/>
          </a:p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56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other aspects of my life, like changes in my environment.”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B65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-2345871" y="-2341653"/>
            <a:ext cx="6749142" cy="6740705"/>
          </a:xfrm>
          <a:custGeom>
            <a:rect b="b" l="l" r="r" t="t"/>
            <a:pathLst>
              <a:path extrusionOk="0" h="6740705" w="6749142">
                <a:moveTo>
                  <a:pt x="0" y="0"/>
                </a:moveTo>
                <a:lnTo>
                  <a:pt x="6749142" y="0"/>
                </a:lnTo>
                <a:lnTo>
                  <a:pt x="6749142" y="6740706"/>
                </a:lnTo>
                <a:lnTo>
                  <a:pt x="0" y="6740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3" name="Google Shape;203;p9"/>
          <p:cNvGrpSpPr/>
          <p:nvPr/>
        </p:nvGrpSpPr>
        <p:grpSpPr>
          <a:xfrm>
            <a:off x="10520358" y="2036650"/>
            <a:ext cx="7393206" cy="6840160"/>
            <a:chOff x="0" y="0"/>
            <a:chExt cx="9857607" cy="9120214"/>
          </a:xfrm>
        </p:grpSpPr>
        <p:sp>
          <p:nvSpPr>
            <p:cNvPr id="204" name="Google Shape;204;p9"/>
            <p:cNvSpPr/>
            <p:nvPr/>
          </p:nvSpPr>
          <p:spPr>
            <a:xfrm>
              <a:off x="0" y="6380621"/>
              <a:ext cx="9857607" cy="2739593"/>
            </a:xfrm>
            <a:custGeom>
              <a:rect b="b" l="l" r="r" t="t"/>
              <a:pathLst>
                <a:path extrusionOk="0" h="2739593" w="9857607">
                  <a:moveTo>
                    <a:pt x="0" y="0"/>
                  </a:moveTo>
                  <a:lnTo>
                    <a:pt x="9857607" y="0"/>
                  </a:lnTo>
                  <a:lnTo>
                    <a:pt x="9857607" y="2739593"/>
                  </a:lnTo>
                  <a:lnTo>
                    <a:pt x="0" y="27395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9"/>
            <p:cNvSpPr/>
            <p:nvPr/>
          </p:nvSpPr>
          <p:spPr>
            <a:xfrm>
              <a:off x="979546" y="0"/>
              <a:ext cx="7898515" cy="7898483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6663" l="0" r="0" t="-16664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9"/>
          <p:cNvSpPr txBox="1"/>
          <p:nvPr/>
        </p:nvSpPr>
        <p:spPr>
          <a:xfrm>
            <a:off x="1656201" y="7903866"/>
            <a:ext cx="6510653" cy="644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15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Ubai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1999101" y="4517666"/>
            <a:ext cx="8187053" cy="1213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56" u="none" cap="none" strike="noStrike">
                <a:solidFill>
                  <a:srgbClr val="763C00"/>
                </a:solidFill>
                <a:latin typeface="Arial"/>
                <a:ea typeface="Arial"/>
                <a:cs typeface="Arial"/>
                <a:sym typeface="Arial"/>
              </a:rPr>
              <a:t>“I went from an active lifestyle to a more reactive lifestyle 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