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notesMasterIdLst>
    <p:notesMasterId r:id="rId18"/>
  </p:notesMasterIdLst>
  <p:sldIdLst>
    <p:sldId id="273"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4"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53754F8A-ABD0-4326-8B4E-607CC212A8BA}">
          <p14:sldIdLst>
            <p14:sldId id="273"/>
          </p14:sldIdLst>
        </p14:section>
        <p14:section name="Section sans titre" id="{56CAF6EA-3399-4976-9F70-022A0511A1E9}">
          <p14:sldIdLst>
            <p14:sldId id="258"/>
            <p14:sldId id="259"/>
            <p14:sldId id="260"/>
            <p14:sldId id="261"/>
            <p14:sldId id="262"/>
            <p14:sldId id="263"/>
            <p14:sldId id="264"/>
            <p14:sldId id="265"/>
            <p14:sldId id="266"/>
            <p14:sldId id="267"/>
            <p14:sldId id="268"/>
            <p14:sldId id="269"/>
            <p14:sldId id="270"/>
            <p14:sldId id="271"/>
            <p14:sldId id="27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475A"/>
    <a:srgbClr val="76C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96C2ED-427B-4DE0-9422-29B5E7858C87}" v="368" dt="2022-03-18T11:57:5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p:scale>
          <a:sx n="190" d="100"/>
          <a:sy n="190" d="100"/>
        </p:scale>
        <p:origin x="138" y="1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330E9E-CFD8-422D-AFA2-BC9BF6AFF150}" type="datetimeFigureOut">
              <a:rPr lang="fr-FR" smtClean="0"/>
              <a:t>21/03/2022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9F6D6-3AE3-48EA-A857-2705953A43E5}" type="slidenum">
              <a:rPr lang="fr-FR" smtClean="0"/>
              <a:t>‹N°›</a:t>
            </a:fld>
            <a:endParaRPr lang="fr-FR"/>
          </a:p>
        </p:txBody>
      </p:sp>
    </p:spTree>
    <p:extLst>
      <p:ext uri="{BB962C8B-B14F-4D97-AF65-F5344CB8AC3E}">
        <p14:creationId xmlns:p14="http://schemas.microsoft.com/office/powerpoint/2010/main" val="1155457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7481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293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72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8013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4843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904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2437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1260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020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1398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3/21/2022</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‹N°›</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3505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3/21/2022</a:t>
            </a:fld>
            <a:endParaRPr lang="en-US"/>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‹N°›</a:t>
            </a:fld>
            <a:endParaRPr lang="en-US"/>
          </a:p>
        </p:txBody>
      </p:sp>
    </p:spTree>
    <p:extLst>
      <p:ext uri="{BB962C8B-B14F-4D97-AF65-F5344CB8AC3E}">
        <p14:creationId xmlns:p14="http://schemas.microsoft.com/office/powerpoint/2010/main" val="1062863093"/>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68" r:id="rId6"/>
    <p:sldLayoutId id="2147483764" r:id="rId7"/>
    <p:sldLayoutId id="2147483765" r:id="rId8"/>
    <p:sldLayoutId id="2147483766" r:id="rId9"/>
    <p:sldLayoutId id="2147483767" r:id="rId10"/>
    <p:sldLayoutId id="2147483769"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3.tiff"/><Relationship Id="rId4" Type="http://schemas.openxmlformats.org/officeDocument/2006/relationships/image" Target="../media/image12.tiff"/></Relationships>
</file>

<file path=ppt/slides/_rels/slide12.xml.rels><?xml version="1.0" encoding="UTF-8" standalone="yes"?>
<Relationships xmlns="http://schemas.openxmlformats.org/package/2006/relationships"><Relationship Id="rId3" Type="http://schemas.openxmlformats.org/officeDocument/2006/relationships/image" Target="../media/image14.tif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6.tiff"/><Relationship Id="rId4" Type="http://schemas.openxmlformats.org/officeDocument/2006/relationships/image" Target="../media/image15.tiff"/></Relationships>
</file>

<file path=ppt/slides/_rels/slide13.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8.tiff"/><Relationship Id="rId4" Type="http://schemas.openxmlformats.org/officeDocument/2006/relationships/image" Target="../media/image17.tiff"/></Relationships>
</file>

<file path=ppt/slides/_rels/slide14.xml.rels><?xml version="1.0" encoding="UTF-8" standalone="yes"?>
<Relationships xmlns="http://schemas.openxmlformats.org/package/2006/relationships"><Relationship Id="rId3" Type="http://schemas.openxmlformats.org/officeDocument/2006/relationships/image" Target="../media/image19.tif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pixabay.com/fr/appareil-photo-logo-symbole-2868622/"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pixabay.com/fr/appareil-photo-logo-symbole-2868622/"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pixabay.com/fr/appareil-photo-logo-symbole-2868622/"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tif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pixabay.com/fr/appareil-photo-logo-symbole-2868622/" TargetMode="External"/><Relationship Id="rId5" Type="http://schemas.openxmlformats.org/officeDocument/2006/relationships/image" Target="../media/image2.png"/><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tiff"/><Relationship Id="rId4" Type="http://schemas.openxmlformats.org/officeDocument/2006/relationships/image" Target="../media/image7.tiff"/></Relationships>
</file>

<file path=ppt/slides/_rels/slide8.xml.rels><?xml version="1.0" encoding="UTF-8" standalone="yes"?>
<Relationships xmlns="http://schemas.openxmlformats.org/package/2006/relationships"><Relationship Id="rId3" Type="http://schemas.openxmlformats.org/officeDocument/2006/relationships/image" Target="../media/image9.tif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tiff"/></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0EDA214-773B-432C-B5FF-7F953002BFEE}"/>
              </a:ext>
            </a:extLst>
          </p:cNvPr>
          <p:cNvSpPr>
            <a:spLocks noGrp="1" noRot="1" noMove="1" noResize="1" noEditPoints="1" noAdjustHandles="1" noChangeArrowheads="1" noChangeShapeType="1"/>
          </p:cNvSpPr>
          <p:nvPr/>
        </p:nvSpPr>
        <p:spPr>
          <a:xfrm>
            <a:off x="513183" y="1073020"/>
            <a:ext cx="307910" cy="5784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a:extLst>
              <a:ext uri="{FF2B5EF4-FFF2-40B4-BE49-F238E27FC236}">
                <a16:creationId xmlns:a16="http://schemas.microsoft.com/office/drawing/2014/main" id="{FE02165F-FB08-4F47-B4C6-69BA21923DD8}"/>
              </a:ext>
            </a:extLst>
          </p:cNvPr>
          <p:cNvSpPr>
            <a:spLocks noGrp="1" noRot="1" noMove="1" noResize="1" noEditPoints="1" noAdjustHandles="1" noChangeArrowheads="1" noChangeShapeType="1"/>
          </p:cNvSpPr>
          <p:nvPr/>
        </p:nvSpPr>
        <p:spPr>
          <a:xfrm>
            <a:off x="0" y="0"/>
            <a:ext cx="12192000" cy="6858000"/>
          </a:xfrm>
          <a:prstGeom prst="rect">
            <a:avLst/>
          </a:prstGeom>
          <a:solidFill>
            <a:srgbClr val="37475A">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6">
                  <a:lumMod val="50000"/>
                </a:schemeClr>
              </a:solidFill>
            </a:endParaRPr>
          </a:p>
        </p:txBody>
      </p:sp>
      <p:sp>
        <p:nvSpPr>
          <p:cNvPr id="2" name="Titre 1">
            <a:extLst>
              <a:ext uri="{FF2B5EF4-FFF2-40B4-BE49-F238E27FC236}">
                <a16:creationId xmlns:a16="http://schemas.microsoft.com/office/drawing/2014/main" id="{91A1D02F-9977-4796-AF4A-944EA3FC0FB3}"/>
              </a:ext>
            </a:extLst>
          </p:cNvPr>
          <p:cNvSpPr>
            <a:spLocks noGrp="1" noRot="1" noMove="1" noResize="1" noEditPoints="1" noAdjustHandles="1" noChangeArrowheads="1" noChangeShapeType="1"/>
          </p:cNvSpPr>
          <p:nvPr>
            <p:ph type="ctrTitle"/>
          </p:nvPr>
        </p:nvSpPr>
        <p:spPr>
          <a:xfrm>
            <a:off x="1578043" y="413893"/>
            <a:ext cx="5510654" cy="2838938"/>
          </a:xfrm>
          <a:ln>
            <a:noFill/>
          </a:ln>
        </p:spPr>
        <p:txBody>
          <a:bodyPr/>
          <a:lstStyle/>
          <a:p>
            <a:r>
              <a:rPr lang="fr-FR" sz="5400">
                <a:solidFill>
                  <a:schemeClr val="bg1"/>
                </a:solidFill>
              </a:rPr>
              <a:t>Remplissez votre livret d’accueil</a:t>
            </a:r>
          </a:p>
        </p:txBody>
      </p:sp>
      <p:sp>
        <p:nvSpPr>
          <p:cNvPr id="3" name="Sous-titre 2">
            <a:extLst>
              <a:ext uri="{FF2B5EF4-FFF2-40B4-BE49-F238E27FC236}">
                <a16:creationId xmlns:a16="http://schemas.microsoft.com/office/drawing/2014/main" id="{A13996ED-F14F-4357-9A69-18109496B4B0}"/>
              </a:ext>
            </a:extLst>
          </p:cNvPr>
          <p:cNvSpPr>
            <a:spLocks noGrp="1" noRot="1" noMove="1" noResize="1" noEditPoints="1" noAdjustHandles="1" noChangeArrowheads="1" noChangeShapeType="1"/>
          </p:cNvSpPr>
          <p:nvPr>
            <p:ph type="subTitle" idx="1"/>
          </p:nvPr>
        </p:nvSpPr>
        <p:spPr>
          <a:xfrm>
            <a:off x="1578042" y="3945380"/>
            <a:ext cx="5510654" cy="1198120"/>
          </a:xfrm>
          <a:ln>
            <a:noFill/>
          </a:ln>
        </p:spPr>
        <p:txBody>
          <a:bodyPr/>
          <a:lstStyle/>
          <a:p>
            <a:pPr algn="just"/>
            <a:r>
              <a:rPr lang="fr-FR" sz="2000" dirty="0">
                <a:solidFill>
                  <a:schemeClr val="bg1"/>
                </a:solidFill>
              </a:rPr>
              <a:t>Il vous suffit de remplir les éléments entre parenthèses avec vos informations personnelles </a:t>
            </a:r>
          </a:p>
        </p:txBody>
      </p:sp>
      <p:pic>
        <p:nvPicPr>
          <p:cNvPr id="1032" name="Picture 8" descr="Conditions générales">
            <a:extLst>
              <a:ext uri="{FF2B5EF4-FFF2-40B4-BE49-F238E27FC236}">
                <a16:creationId xmlns:a16="http://schemas.microsoft.com/office/drawing/2014/main" id="{3D75715A-24DD-4710-9F1D-5A1DEAFD4999}"/>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853569" y="5706151"/>
            <a:ext cx="4038624" cy="686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722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La vie dans le logement </a:t>
            </a:r>
          </a:p>
        </p:txBody>
      </p:sp>
      <p:sp>
        <p:nvSpPr>
          <p:cNvPr id="10" name="ZoneTexte 9">
            <a:extLst>
              <a:ext uri="{FF2B5EF4-FFF2-40B4-BE49-F238E27FC236}">
                <a16:creationId xmlns:a16="http://schemas.microsoft.com/office/drawing/2014/main" id="{B5FFFE11-8ECC-4FF2-927C-4063AD432704}"/>
              </a:ext>
            </a:extLst>
          </p:cNvPr>
          <p:cNvSpPr txBox="1"/>
          <p:nvPr/>
        </p:nvSpPr>
        <p:spPr>
          <a:xfrm>
            <a:off x="11881607" y="6353555"/>
            <a:ext cx="260059" cy="253916"/>
          </a:xfrm>
          <a:prstGeom prst="rect">
            <a:avLst/>
          </a:prstGeom>
          <a:noFill/>
        </p:spPr>
        <p:txBody>
          <a:bodyPr wrap="square">
            <a:spAutoFit/>
          </a:bodyPr>
          <a:lstStyle/>
          <a:p>
            <a:r>
              <a:rPr lang="fr-FR" sz="1050">
                <a:solidFill>
                  <a:srgbClr val="808080"/>
                </a:solidFill>
                <a:latin typeface="Montserrat" panose="00000500000000000000" pitchFamily="2" charset="0"/>
                <a:cs typeface="Times New Roman" panose="02020603050405020304" pitchFamily="18" charset="0"/>
              </a:rPr>
              <a:t>8</a:t>
            </a:r>
            <a:endParaRPr lang="fr-FR" sz="1050"/>
          </a:p>
        </p:txBody>
      </p:sp>
      <p:sp>
        <p:nvSpPr>
          <p:cNvPr id="7" name="ZoneTexte 6">
            <a:extLst>
              <a:ext uri="{FF2B5EF4-FFF2-40B4-BE49-F238E27FC236}">
                <a16:creationId xmlns:a16="http://schemas.microsoft.com/office/drawing/2014/main" id="{9ECE1FFE-8B85-4FE7-A951-359CF10B02F8}"/>
              </a:ext>
            </a:extLst>
          </p:cNvPr>
          <p:cNvSpPr txBox="1"/>
          <p:nvPr/>
        </p:nvSpPr>
        <p:spPr>
          <a:xfrm>
            <a:off x="861683" y="1669720"/>
            <a:ext cx="5570476" cy="369332"/>
          </a:xfrm>
          <a:prstGeom prst="rect">
            <a:avLst/>
          </a:prstGeom>
          <a:noFill/>
        </p:spPr>
        <p:txBody>
          <a:bodyPr wrap="square" lIns="91440" tIns="45720" rIns="91440" bIns="45720" anchor="t">
            <a:spAutoFit/>
          </a:bodyPr>
          <a:lstStyle/>
          <a:p>
            <a:r>
              <a:rPr lang="fr-FR">
                <a:solidFill>
                  <a:srgbClr val="37475A"/>
                </a:solidFill>
                <a:latin typeface="Montserrat"/>
                <a:ea typeface="Calibri" panose="020F0502020204030204" pitchFamily="34" charset="0"/>
                <a:cs typeface="Times New Roman"/>
              </a:rPr>
              <a:t>Équipements</a:t>
            </a:r>
            <a:r>
              <a:rPr lang="fr-FR" sz="1800">
                <a:solidFill>
                  <a:srgbClr val="37475A"/>
                </a:solidFill>
                <a:effectLst/>
                <a:latin typeface="Montserrat"/>
                <a:ea typeface="Calibri" panose="020F0502020204030204" pitchFamily="34" charset="0"/>
                <a:cs typeface="Times New Roman"/>
              </a:rPr>
              <a:t> en option</a:t>
            </a:r>
            <a:endParaRPr lang="fr-FR">
              <a:solidFill>
                <a:srgbClr val="37475A"/>
              </a:solidFill>
              <a:latin typeface="Montserrat"/>
              <a:cs typeface="Times New Roman"/>
            </a:endParaRPr>
          </a:p>
        </p:txBody>
      </p:sp>
      <p:sp>
        <p:nvSpPr>
          <p:cNvPr id="18" name="ZoneTexte 17">
            <a:extLst>
              <a:ext uri="{FF2B5EF4-FFF2-40B4-BE49-F238E27FC236}">
                <a16:creationId xmlns:a16="http://schemas.microsoft.com/office/drawing/2014/main" id="{F0D67C29-5A78-416D-8114-F87352910CBA}"/>
              </a:ext>
            </a:extLst>
          </p:cNvPr>
          <p:cNvSpPr txBox="1"/>
          <p:nvPr/>
        </p:nvSpPr>
        <p:spPr>
          <a:xfrm>
            <a:off x="861683" y="2139012"/>
            <a:ext cx="3957957" cy="938719"/>
          </a:xfrm>
          <a:prstGeom prst="rect">
            <a:avLst/>
          </a:prstGeom>
          <a:noFill/>
        </p:spPr>
        <p:txBody>
          <a:bodyPr wrap="square">
            <a:spAutoFit/>
          </a:bodyPr>
          <a:lstStyle/>
          <a:p>
            <a:pPr marL="171450" indent="-171450">
              <a:buFont typeface="Wingdings" panose="05000000000000000000" pitchFamily="2" charset="2"/>
              <a:buChar char="Ø"/>
            </a:pPr>
            <a:r>
              <a:rPr lang="fr-FR" sz="1100" i="1" dirty="0">
                <a:solidFill>
                  <a:schemeClr val="accent4">
                    <a:lumMod val="75000"/>
                  </a:schemeClr>
                </a:solidFill>
                <a:latin typeface="Montserrat" panose="00000500000000000000" pitchFamily="2" charset="0"/>
                <a:cs typeface="Times New Roman" panose="02020603050405020304" pitchFamily="18" charset="0"/>
              </a:rPr>
              <a:t>Exemple		x€/J		</a:t>
            </a:r>
            <a:r>
              <a:rPr lang="fr-FR" sz="1100" dirty="0">
                <a:solidFill>
                  <a:srgbClr val="808080"/>
                </a:solidFill>
                <a:latin typeface="Montserrat" panose="00000500000000000000" pitchFamily="2" charset="0"/>
                <a:cs typeface="Times New Roman" panose="02020603050405020304" pitchFamily="18" charset="0"/>
              </a:rPr>
              <a:t> </a:t>
            </a:r>
          </a:p>
          <a:p>
            <a:pPr marL="171450" indent="-171450">
              <a:buFont typeface="Wingdings" panose="05000000000000000000" pitchFamily="2" charset="2"/>
              <a:buChar char="Ø"/>
            </a:pPr>
            <a:r>
              <a:rPr lang="fr-FR" sz="1100" i="1" dirty="0">
                <a:solidFill>
                  <a:schemeClr val="accent4">
                    <a:lumMod val="75000"/>
                  </a:schemeClr>
                </a:solidFill>
                <a:latin typeface="Montserrat" panose="00000500000000000000" pitchFamily="2" charset="0"/>
                <a:cs typeface="Times New Roman" panose="02020603050405020304" pitchFamily="18" charset="0"/>
              </a:rPr>
              <a:t>Exemple		x€/J		</a:t>
            </a:r>
            <a:r>
              <a:rPr lang="fr-FR" sz="1100" dirty="0">
                <a:solidFill>
                  <a:srgbClr val="808080"/>
                </a:solidFill>
                <a:latin typeface="Montserrat" panose="00000500000000000000" pitchFamily="2" charset="0"/>
                <a:cs typeface="Times New Roman" panose="02020603050405020304" pitchFamily="18" charset="0"/>
              </a:rPr>
              <a:t> </a:t>
            </a:r>
          </a:p>
          <a:p>
            <a:pPr marL="171450" indent="-171450">
              <a:buFont typeface="Wingdings" panose="05000000000000000000" pitchFamily="2" charset="2"/>
              <a:buChar char="Ø"/>
            </a:pPr>
            <a:r>
              <a:rPr lang="fr-FR" sz="1100" i="1" dirty="0">
                <a:solidFill>
                  <a:schemeClr val="accent4">
                    <a:lumMod val="75000"/>
                  </a:schemeClr>
                </a:solidFill>
                <a:latin typeface="Montserrat" panose="00000500000000000000" pitchFamily="2" charset="0"/>
                <a:cs typeface="Times New Roman" panose="02020603050405020304" pitchFamily="18" charset="0"/>
              </a:rPr>
              <a:t>Exemple		x€/J		</a:t>
            </a:r>
            <a:r>
              <a:rPr lang="fr-FR" sz="1100" dirty="0">
                <a:solidFill>
                  <a:srgbClr val="808080"/>
                </a:solidFill>
                <a:latin typeface="Montserrat" panose="00000500000000000000" pitchFamily="2" charset="0"/>
                <a:cs typeface="Times New Roman" panose="02020603050405020304" pitchFamily="18" charset="0"/>
              </a:rPr>
              <a:t> </a:t>
            </a:r>
          </a:p>
          <a:p>
            <a:pPr marL="171450" indent="-171450">
              <a:buFont typeface="Wingdings" panose="05000000000000000000" pitchFamily="2" charset="2"/>
              <a:buChar char="Ø"/>
            </a:pPr>
            <a:r>
              <a:rPr lang="fr-FR" sz="1100" i="1" dirty="0">
                <a:solidFill>
                  <a:schemeClr val="accent4">
                    <a:lumMod val="75000"/>
                  </a:schemeClr>
                </a:solidFill>
                <a:latin typeface="Montserrat" panose="00000500000000000000" pitchFamily="2" charset="0"/>
                <a:cs typeface="Times New Roman" panose="02020603050405020304" pitchFamily="18" charset="0"/>
              </a:rPr>
              <a:t>Exemple		x€/J		</a:t>
            </a:r>
            <a:r>
              <a:rPr lang="fr-FR" sz="1100" dirty="0">
                <a:solidFill>
                  <a:srgbClr val="808080"/>
                </a:solidFill>
                <a:latin typeface="Montserrat" panose="00000500000000000000" pitchFamily="2" charset="0"/>
                <a:cs typeface="Times New Roman" panose="02020603050405020304" pitchFamily="18" charset="0"/>
              </a:rPr>
              <a:t> </a:t>
            </a:r>
          </a:p>
          <a:p>
            <a:pPr marL="171450" indent="-171450">
              <a:buFont typeface="Wingdings" panose="05000000000000000000" pitchFamily="2" charset="2"/>
              <a:buChar char="Ø"/>
            </a:pPr>
            <a:endParaRPr lang="fr-FR" sz="1100" dirty="0">
              <a:solidFill>
                <a:srgbClr val="808080"/>
              </a:solidFill>
              <a:latin typeface="Montserrat" panose="00000500000000000000" pitchFamily="2" charset="0"/>
              <a:cs typeface="Times New Roman" panose="02020603050405020304" pitchFamily="18" charset="0"/>
            </a:endParaRPr>
          </a:p>
        </p:txBody>
      </p:sp>
      <p:sp>
        <p:nvSpPr>
          <p:cNvPr id="16" name="ZoneTexte 15">
            <a:extLst>
              <a:ext uri="{FF2B5EF4-FFF2-40B4-BE49-F238E27FC236}">
                <a16:creationId xmlns:a16="http://schemas.microsoft.com/office/drawing/2014/main" id="{3E103EE7-1390-470E-9515-31DDBE7C407F}"/>
              </a:ext>
            </a:extLst>
          </p:cNvPr>
          <p:cNvSpPr txBox="1"/>
          <p:nvPr/>
        </p:nvSpPr>
        <p:spPr>
          <a:xfrm>
            <a:off x="861683" y="3675131"/>
            <a:ext cx="5570476" cy="369332"/>
          </a:xfrm>
          <a:prstGeom prst="rect">
            <a:avLst/>
          </a:prstGeom>
          <a:noFill/>
        </p:spPr>
        <p:txBody>
          <a:bodyPr wrap="square">
            <a:spAutoFit/>
          </a:bodyPr>
          <a:lstStyle/>
          <a:p>
            <a:r>
              <a:rPr lang="fr-FR" sz="1800" dirty="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Règles de vie </a:t>
            </a:r>
            <a:endParaRPr lang="fr-FR" dirty="0">
              <a:solidFill>
                <a:srgbClr val="37475A"/>
              </a:solidFill>
            </a:endParaRPr>
          </a:p>
        </p:txBody>
      </p:sp>
      <p:sp>
        <p:nvSpPr>
          <p:cNvPr id="25" name="ZoneTexte 24">
            <a:extLst>
              <a:ext uri="{FF2B5EF4-FFF2-40B4-BE49-F238E27FC236}">
                <a16:creationId xmlns:a16="http://schemas.microsoft.com/office/drawing/2014/main" id="{A2AFC525-0024-4331-ADF0-B520E3E052F3}"/>
              </a:ext>
            </a:extLst>
          </p:cNvPr>
          <p:cNvSpPr txBox="1"/>
          <p:nvPr/>
        </p:nvSpPr>
        <p:spPr>
          <a:xfrm>
            <a:off x="948266" y="4506512"/>
            <a:ext cx="4703118" cy="261610"/>
          </a:xfrm>
          <a:prstGeom prst="rect">
            <a:avLst/>
          </a:prstGeom>
          <a:noFill/>
        </p:spPr>
        <p:txBody>
          <a:bodyPr wrap="square">
            <a:spAutoFit/>
          </a:bodyPr>
          <a:lstStyle/>
          <a:p>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6" name="ZoneTexte 25">
            <a:extLst>
              <a:ext uri="{FF2B5EF4-FFF2-40B4-BE49-F238E27FC236}">
                <a16:creationId xmlns:a16="http://schemas.microsoft.com/office/drawing/2014/main" id="{98BE2812-5F9C-41AD-8C8A-008FF3DD84EB}"/>
              </a:ext>
            </a:extLst>
          </p:cNvPr>
          <p:cNvSpPr txBox="1"/>
          <p:nvPr/>
        </p:nvSpPr>
        <p:spPr>
          <a:xfrm>
            <a:off x="861683" y="4044463"/>
            <a:ext cx="11134574" cy="600164"/>
          </a:xfrm>
          <a:prstGeom prst="rect">
            <a:avLst/>
          </a:prstGeom>
          <a:noFill/>
        </p:spPr>
        <p:txBody>
          <a:bodyPr wrap="square">
            <a:spAutoFit/>
          </a:bodyPr>
          <a:lstStyle/>
          <a:p>
            <a:r>
              <a:rPr lang="fr-FR" sz="1100" i="1">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rPr>
              <a:t>Donner des éléments sur les règles à respecter dans le logement. (exemple : pas de bruit après une certaine heure, le passage des poubelle, etc…)</a:t>
            </a:r>
            <a:r>
              <a:rPr lang="fr-FR" sz="1100" i="1">
                <a:solidFill>
                  <a:schemeClr val="accent4">
                    <a:lumMod val="75000"/>
                  </a:schemeClr>
                </a:solidFill>
                <a:latin typeface="Montserrat" panose="00000500000000000000" pitchFamily="2" charset="0"/>
                <a:cs typeface="Times New Roman" panose="02020603050405020304" pitchFamily="18" charset="0"/>
              </a:rPr>
              <a:t>	</a:t>
            </a:r>
            <a:r>
              <a:rPr lang="fr-FR" sz="1100">
                <a:solidFill>
                  <a:schemeClr val="accent4">
                    <a:lumMod val="75000"/>
                  </a:schemeClr>
                </a:solidFill>
                <a:latin typeface="Montserrat" panose="00000500000000000000" pitchFamily="2" charset="0"/>
                <a:cs typeface="Times New Roman" panose="02020603050405020304" pitchFamily="18" charset="0"/>
              </a:rPr>
              <a:t> </a:t>
            </a:r>
          </a:p>
          <a:p>
            <a:pPr marL="171450" indent="-171450">
              <a:buFont typeface="Wingdings" panose="05000000000000000000" pitchFamily="2" charset="2"/>
              <a:buChar char="Ø"/>
            </a:pPr>
            <a:endParaRPr lang="fr-FR" sz="1100">
              <a:solidFill>
                <a:schemeClr val="accent4">
                  <a:lumMod val="75000"/>
                </a:schemeClr>
              </a:solidFill>
              <a:latin typeface="Montserrat" panose="00000500000000000000" pitchFamily="2" charset="0"/>
              <a:cs typeface="Times New Roman" panose="02020603050405020304" pitchFamily="18" charset="0"/>
            </a:endParaRPr>
          </a:p>
        </p:txBody>
      </p:sp>
      <p:cxnSp>
        <p:nvCxnSpPr>
          <p:cNvPr id="11" name="Connecteur droit 10">
            <a:extLst>
              <a:ext uri="{FF2B5EF4-FFF2-40B4-BE49-F238E27FC236}">
                <a16:creationId xmlns:a16="http://schemas.microsoft.com/office/drawing/2014/main" id="{55A99C5A-B3B3-41FF-A00A-D4B26CD05DE8}"/>
              </a:ext>
            </a:extLst>
          </p:cNvPr>
          <p:cNvCxnSpPr>
            <a:cxnSpLocks/>
          </p:cNvCxnSpPr>
          <p:nvPr/>
        </p:nvCxnSpPr>
        <p:spPr>
          <a:xfrm>
            <a:off x="719399" y="309716"/>
            <a:ext cx="0" cy="6530151"/>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59437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Informations pratiques </a:t>
            </a:r>
          </a:p>
        </p:txBody>
      </p:sp>
      <p:sp>
        <p:nvSpPr>
          <p:cNvPr id="10" name="ZoneTexte 9">
            <a:extLst>
              <a:ext uri="{FF2B5EF4-FFF2-40B4-BE49-F238E27FC236}">
                <a16:creationId xmlns:a16="http://schemas.microsoft.com/office/drawing/2014/main" id="{B5FFFE11-8ECC-4FF2-927C-4063AD432704}"/>
              </a:ext>
            </a:extLst>
          </p:cNvPr>
          <p:cNvSpPr txBox="1"/>
          <p:nvPr/>
        </p:nvSpPr>
        <p:spPr>
          <a:xfrm>
            <a:off x="11881607" y="6353555"/>
            <a:ext cx="260059"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9</a:t>
            </a:r>
            <a:endParaRPr lang="fr-FR" sz="1050"/>
          </a:p>
        </p:txBody>
      </p:sp>
      <p:sp>
        <p:nvSpPr>
          <p:cNvPr id="7" name="ZoneTexte 6">
            <a:extLst>
              <a:ext uri="{FF2B5EF4-FFF2-40B4-BE49-F238E27FC236}">
                <a16:creationId xmlns:a16="http://schemas.microsoft.com/office/drawing/2014/main" id="{9ECE1FFE-8B85-4FE7-A951-359CF10B02F8}"/>
              </a:ext>
            </a:extLst>
          </p:cNvPr>
          <p:cNvSpPr txBox="1"/>
          <p:nvPr/>
        </p:nvSpPr>
        <p:spPr>
          <a:xfrm>
            <a:off x="1811836" y="1240910"/>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Qui contacter en cas de besoin ?</a:t>
            </a:r>
            <a:endParaRPr lang="fr-FR">
              <a:solidFill>
                <a:srgbClr val="37475A"/>
              </a:solidFill>
            </a:endParaRPr>
          </a:p>
        </p:txBody>
      </p:sp>
      <p:sp>
        <p:nvSpPr>
          <p:cNvPr id="11" name="Espace réservé du contenu 2">
            <a:extLst>
              <a:ext uri="{FF2B5EF4-FFF2-40B4-BE49-F238E27FC236}">
                <a16:creationId xmlns:a16="http://schemas.microsoft.com/office/drawing/2014/main" id="{9295DD80-E608-47E6-A888-986BD1C3840F}"/>
              </a:ext>
            </a:extLst>
          </p:cNvPr>
          <p:cNvSpPr txBox="1">
            <a:spLocks/>
          </p:cNvSpPr>
          <p:nvPr/>
        </p:nvSpPr>
        <p:spPr>
          <a:xfrm>
            <a:off x="1259815" y="1626177"/>
            <a:ext cx="9036761" cy="31597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100" i="1">
                <a:solidFill>
                  <a:schemeClr val="accent4">
                    <a:lumMod val="75000"/>
                  </a:schemeClr>
                </a:solidFill>
                <a:latin typeface="Montserrat"/>
                <a:cs typeface="Times New Roman"/>
              </a:rPr>
              <a:t>Indiquez votre numéro de téléphone, votre mail ou celui des personnes pouvant renseigner le locataire (voisins, proches, gardien etc.).</a:t>
            </a:r>
            <a:endParaRPr lang="fr-FR" sz="1100" i="1">
              <a:solidFill>
                <a:schemeClr val="accent4">
                  <a:lumMod val="75000"/>
                </a:schemeClr>
              </a:solidFill>
              <a:latin typeface="Montserrat"/>
              <a:ea typeface="Calibri" panose="020F0502020204030204" pitchFamily="34" charset="0"/>
              <a:cs typeface="Times New Roman"/>
            </a:endParaRPr>
          </a:p>
        </p:txBody>
      </p:sp>
      <p:sp>
        <p:nvSpPr>
          <p:cNvPr id="15" name="ZoneTexte 14">
            <a:extLst>
              <a:ext uri="{FF2B5EF4-FFF2-40B4-BE49-F238E27FC236}">
                <a16:creationId xmlns:a16="http://schemas.microsoft.com/office/drawing/2014/main" id="{2372B1CC-BBC6-491A-900C-098D50959B61}"/>
              </a:ext>
            </a:extLst>
          </p:cNvPr>
          <p:cNvSpPr txBox="1"/>
          <p:nvPr/>
        </p:nvSpPr>
        <p:spPr>
          <a:xfrm>
            <a:off x="1765658" y="2866505"/>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Où faire ses courses</a:t>
            </a:r>
            <a:endParaRPr lang="fr-FR">
              <a:solidFill>
                <a:srgbClr val="37475A"/>
              </a:solidFill>
            </a:endParaRPr>
          </a:p>
        </p:txBody>
      </p:sp>
      <p:sp>
        <p:nvSpPr>
          <p:cNvPr id="16" name="Espace réservé du contenu 2">
            <a:extLst>
              <a:ext uri="{FF2B5EF4-FFF2-40B4-BE49-F238E27FC236}">
                <a16:creationId xmlns:a16="http://schemas.microsoft.com/office/drawing/2014/main" id="{5DBE424C-6112-42C2-9167-66D7B3ED3F90}"/>
              </a:ext>
            </a:extLst>
          </p:cNvPr>
          <p:cNvSpPr txBox="1">
            <a:spLocks/>
          </p:cNvSpPr>
          <p:nvPr/>
        </p:nvSpPr>
        <p:spPr>
          <a:xfrm>
            <a:off x="1350363" y="3281902"/>
            <a:ext cx="9530157" cy="395306"/>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100" i="1">
                <a:solidFill>
                  <a:srgbClr val="C45911"/>
                </a:solidFill>
                <a:effectLst/>
                <a:latin typeface="Montserrat"/>
                <a:ea typeface="Calibri" panose="020F0502020204030204" pitchFamily="34" charset="0"/>
                <a:cs typeface="Times New Roman"/>
              </a:rPr>
              <a:t>Indiquez les supermarchés ou épicerie à proximité. Vous pouvez aussi donner les adresses d’autres commerçants (boulangerie, boucherie, etc.).</a:t>
            </a:r>
            <a:endParaRPr lang="fr-FR" sz="1100" i="1">
              <a:effectLst/>
              <a:latin typeface="Montserrat"/>
              <a:ea typeface="Calibri" panose="020F0502020204030204" pitchFamily="34" charset="0"/>
              <a:cs typeface="Times New Roman"/>
            </a:endParaRPr>
          </a:p>
        </p:txBody>
      </p:sp>
      <p:sp>
        <p:nvSpPr>
          <p:cNvPr id="17" name="ZoneTexte 16">
            <a:extLst>
              <a:ext uri="{FF2B5EF4-FFF2-40B4-BE49-F238E27FC236}">
                <a16:creationId xmlns:a16="http://schemas.microsoft.com/office/drawing/2014/main" id="{78F3BF57-D65C-4737-9DB3-FFB35A5A7521}"/>
              </a:ext>
            </a:extLst>
          </p:cNvPr>
          <p:cNvSpPr txBox="1"/>
          <p:nvPr/>
        </p:nvSpPr>
        <p:spPr>
          <a:xfrm>
            <a:off x="1350363" y="3580953"/>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0" name="ZoneTexte 19">
            <a:extLst>
              <a:ext uri="{FF2B5EF4-FFF2-40B4-BE49-F238E27FC236}">
                <a16:creationId xmlns:a16="http://schemas.microsoft.com/office/drawing/2014/main" id="{8CC995FB-4C37-4A00-B1D0-7D467E86AA87}"/>
              </a:ext>
            </a:extLst>
          </p:cNvPr>
          <p:cNvSpPr txBox="1"/>
          <p:nvPr/>
        </p:nvSpPr>
        <p:spPr>
          <a:xfrm>
            <a:off x="1332032" y="1950501"/>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2" name="ZoneTexte 21">
            <a:extLst>
              <a:ext uri="{FF2B5EF4-FFF2-40B4-BE49-F238E27FC236}">
                <a16:creationId xmlns:a16="http://schemas.microsoft.com/office/drawing/2014/main" id="{6F1807B9-51CE-4AC5-A59F-D5F83B73FABA}"/>
              </a:ext>
            </a:extLst>
          </p:cNvPr>
          <p:cNvSpPr txBox="1"/>
          <p:nvPr/>
        </p:nvSpPr>
        <p:spPr>
          <a:xfrm>
            <a:off x="1875477" y="4512847"/>
            <a:ext cx="5186234" cy="369332"/>
          </a:xfrm>
          <a:prstGeom prst="rect">
            <a:avLst/>
          </a:prstGeom>
          <a:noFill/>
        </p:spPr>
        <p:txBody>
          <a:bodyPr wrap="square">
            <a:spAutoFit/>
          </a:bodyPr>
          <a:lstStyle/>
          <a:p>
            <a:r>
              <a:rPr lang="fr-FR">
                <a:solidFill>
                  <a:srgbClr val="37475A"/>
                </a:solidFill>
                <a:latin typeface="Montserrat" panose="00000500000000000000" pitchFamily="2" charset="0"/>
                <a:cs typeface="Times New Roman" panose="02020603050405020304" pitchFamily="18" charset="0"/>
              </a:rPr>
              <a:t>Les stations essences les plus proches</a:t>
            </a:r>
            <a:endParaRPr lang="fr-FR">
              <a:solidFill>
                <a:srgbClr val="37475A"/>
              </a:solidFill>
            </a:endParaRPr>
          </a:p>
        </p:txBody>
      </p:sp>
      <p:sp>
        <p:nvSpPr>
          <p:cNvPr id="23" name="ZoneTexte 22">
            <a:extLst>
              <a:ext uri="{FF2B5EF4-FFF2-40B4-BE49-F238E27FC236}">
                <a16:creationId xmlns:a16="http://schemas.microsoft.com/office/drawing/2014/main" id="{7D7EFDD2-0C8C-43E0-AD4A-9D606A4F2CF0}"/>
              </a:ext>
            </a:extLst>
          </p:cNvPr>
          <p:cNvSpPr txBox="1"/>
          <p:nvPr/>
        </p:nvSpPr>
        <p:spPr>
          <a:xfrm>
            <a:off x="1875477" y="4915036"/>
            <a:ext cx="6094602" cy="261610"/>
          </a:xfrm>
          <a:prstGeom prst="rect">
            <a:avLst/>
          </a:prstGeom>
          <a:noFill/>
        </p:spPr>
        <p:txBody>
          <a:bodyPr wrap="square">
            <a:spAutoFit/>
          </a:bodyPr>
          <a:lstStyle/>
          <a:p>
            <a:r>
              <a:rPr lang="fr-FR" sz="1100" i="1">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rPr>
              <a:t>Indiquez-la ou les stations essences à proximité</a:t>
            </a:r>
            <a:endParaRPr lang="fr-FR" sz="1100">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endParaRPr>
          </a:p>
        </p:txBody>
      </p:sp>
      <p:sp>
        <p:nvSpPr>
          <p:cNvPr id="24" name="ZoneTexte 23">
            <a:extLst>
              <a:ext uri="{FF2B5EF4-FFF2-40B4-BE49-F238E27FC236}">
                <a16:creationId xmlns:a16="http://schemas.microsoft.com/office/drawing/2014/main" id="{DE6D785E-9397-4703-A66D-DE4764AB357D}"/>
              </a:ext>
            </a:extLst>
          </p:cNvPr>
          <p:cNvSpPr txBox="1"/>
          <p:nvPr/>
        </p:nvSpPr>
        <p:spPr>
          <a:xfrm>
            <a:off x="1439951" y="5278358"/>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pic>
        <p:nvPicPr>
          <p:cNvPr id="25" name="Image 24">
            <a:extLst>
              <a:ext uri="{FF2B5EF4-FFF2-40B4-BE49-F238E27FC236}">
                <a16:creationId xmlns:a16="http://schemas.microsoft.com/office/drawing/2014/main" id="{1637F62E-50FF-48DD-A9F6-B7EC34A346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4481" y="1290177"/>
            <a:ext cx="307619" cy="307619"/>
          </a:xfrm>
          <a:prstGeom prst="rect">
            <a:avLst/>
          </a:prstGeom>
        </p:spPr>
      </p:pic>
      <p:pic>
        <p:nvPicPr>
          <p:cNvPr id="26" name="Image 25">
            <a:extLst>
              <a:ext uri="{FF2B5EF4-FFF2-40B4-BE49-F238E27FC236}">
                <a16:creationId xmlns:a16="http://schemas.microsoft.com/office/drawing/2014/main" id="{15B30F1E-5407-4C68-9840-A607BC132F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33381" y="2931081"/>
            <a:ext cx="285385" cy="249712"/>
          </a:xfrm>
          <a:prstGeom prst="rect">
            <a:avLst/>
          </a:prstGeom>
        </p:spPr>
      </p:pic>
      <p:pic>
        <p:nvPicPr>
          <p:cNvPr id="27" name="Image 26">
            <a:extLst>
              <a:ext uri="{FF2B5EF4-FFF2-40B4-BE49-F238E27FC236}">
                <a16:creationId xmlns:a16="http://schemas.microsoft.com/office/drawing/2014/main" id="{2B6CA2CB-006B-4388-8E9C-5DD8D743983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33381" y="4609768"/>
            <a:ext cx="322293" cy="292937"/>
          </a:xfrm>
          <a:prstGeom prst="rect">
            <a:avLst/>
          </a:prstGeom>
        </p:spPr>
      </p:pic>
      <p:cxnSp>
        <p:nvCxnSpPr>
          <p:cNvPr id="18" name="Connecteur droit 17">
            <a:extLst>
              <a:ext uri="{FF2B5EF4-FFF2-40B4-BE49-F238E27FC236}">
                <a16:creationId xmlns:a16="http://schemas.microsoft.com/office/drawing/2014/main" id="{C044E8C1-4F67-4C71-9287-775A82AB95D7}"/>
              </a:ext>
            </a:extLst>
          </p:cNvPr>
          <p:cNvCxnSpPr>
            <a:cxnSpLocks noGrp="1" noRot="1" noMove="1" noResize="1" noEditPoints="1" noAdjustHandles="1" noChangeArrowheads="1" noChangeShapeType="1"/>
          </p:cNvCxnSpPr>
          <p:nvPr/>
        </p:nvCxnSpPr>
        <p:spPr>
          <a:xfrm>
            <a:off x="719399" y="348057"/>
            <a:ext cx="0" cy="6509943"/>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784789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Informations pratiques </a:t>
            </a:r>
          </a:p>
        </p:txBody>
      </p:sp>
      <p:sp>
        <p:nvSpPr>
          <p:cNvPr id="10" name="ZoneTexte 9">
            <a:extLst>
              <a:ext uri="{FF2B5EF4-FFF2-40B4-BE49-F238E27FC236}">
                <a16:creationId xmlns:a16="http://schemas.microsoft.com/office/drawing/2014/main" id="{B5FFFE11-8ECC-4FF2-927C-4063AD432704}"/>
              </a:ext>
            </a:extLst>
          </p:cNvPr>
          <p:cNvSpPr txBox="1"/>
          <p:nvPr/>
        </p:nvSpPr>
        <p:spPr>
          <a:xfrm>
            <a:off x="11811699" y="6353555"/>
            <a:ext cx="329967"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10</a:t>
            </a:r>
            <a:endParaRPr lang="fr-FR" sz="1050"/>
          </a:p>
        </p:txBody>
      </p:sp>
      <p:sp>
        <p:nvSpPr>
          <p:cNvPr id="7" name="ZoneTexte 6">
            <a:extLst>
              <a:ext uri="{FF2B5EF4-FFF2-40B4-BE49-F238E27FC236}">
                <a16:creationId xmlns:a16="http://schemas.microsoft.com/office/drawing/2014/main" id="{9ECE1FFE-8B85-4FE7-A951-359CF10B02F8}"/>
              </a:ext>
            </a:extLst>
          </p:cNvPr>
          <p:cNvSpPr txBox="1"/>
          <p:nvPr/>
        </p:nvSpPr>
        <p:spPr>
          <a:xfrm>
            <a:off x="1811836" y="1198965"/>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Établissements liés à la santé</a:t>
            </a:r>
            <a:endParaRPr lang="fr-FR">
              <a:solidFill>
                <a:srgbClr val="37475A"/>
              </a:solidFill>
            </a:endParaRPr>
          </a:p>
        </p:txBody>
      </p:sp>
      <p:sp>
        <p:nvSpPr>
          <p:cNvPr id="11" name="Espace réservé du contenu 2">
            <a:extLst>
              <a:ext uri="{FF2B5EF4-FFF2-40B4-BE49-F238E27FC236}">
                <a16:creationId xmlns:a16="http://schemas.microsoft.com/office/drawing/2014/main" id="{9295DD80-E608-47E6-A888-986BD1C3840F}"/>
              </a:ext>
            </a:extLst>
          </p:cNvPr>
          <p:cNvSpPr txBox="1">
            <a:spLocks/>
          </p:cNvSpPr>
          <p:nvPr/>
        </p:nvSpPr>
        <p:spPr>
          <a:xfrm>
            <a:off x="1259815" y="1584232"/>
            <a:ext cx="9036761" cy="3159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1100" i="1">
                <a:solidFill>
                  <a:schemeClr val="accent4">
                    <a:lumMod val="75000"/>
                  </a:schemeClr>
                </a:solidFill>
                <a:latin typeface="Montserrat" panose="00000500000000000000" pitchFamily="2" charset="0"/>
                <a:cs typeface="Times New Roman" panose="02020603050405020304" pitchFamily="18" charset="0"/>
              </a:rPr>
              <a:t>Donnez des adresses et numéros de téléphone de médecin ainsi que les pharmacies de gardes </a:t>
            </a:r>
            <a:endParaRPr lang="fr-FR" sz="11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endParaRPr>
          </a:p>
        </p:txBody>
      </p:sp>
      <p:sp>
        <p:nvSpPr>
          <p:cNvPr id="15" name="ZoneTexte 14">
            <a:extLst>
              <a:ext uri="{FF2B5EF4-FFF2-40B4-BE49-F238E27FC236}">
                <a16:creationId xmlns:a16="http://schemas.microsoft.com/office/drawing/2014/main" id="{2372B1CC-BBC6-491A-900C-098D50959B61}"/>
              </a:ext>
            </a:extLst>
          </p:cNvPr>
          <p:cNvSpPr txBox="1"/>
          <p:nvPr/>
        </p:nvSpPr>
        <p:spPr>
          <a:xfrm>
            <a:off x="1718766" y="2866505"/>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Autres services</a:t>
            </a:r>
            <a:endParaRPr lang="fr-FR">
              <a:solidFill>
                <a:srgbClr val="37475A"/>
              </a:solidFill>
            </a:endParaRPr>
          </a:p>
        </p:txBody>
      </p:sp>
      <p:sp>
        <p:nvSpPr>
          <p:cNvPr id="16" name="Espace réservé du contenu 2">
            <a:extLst>
              <a:ext uri="{FF2B5EF4-FFF2-40B4-BE49-F238E27FC236}">
                <a16:creationId xmlns:a16="http://schemas.microsoft.com/office/drawing/2014/main" id="{5DBE424C-6112-42C2-9167-66D7B3ED3F90}"/>
              </a:ext>
            </a:extLst>
          </p:cNvPr>
          <p:cNvSpPr txBox="1">
            <a:spLocks/>
          </p:cNvSpPr>
          <p:nvPr/>
        </p:nvSpPr>
        <p:spPr>
          <a:xfrm>
            <a:off x="1350363" y="3281902"/>
            <a:ext cx="9036761" cy="2647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100" i="1">
                <a:solidFill>
                  <a:srgbClr val="C45911"/>
                </a:solidFill>
                <a:effectLst/>
                <a:latin typeface="Montserrat" panose="00000500000000000000" pitchFamily="2" charset="0"/>
                <a:ea typeface="Calibri" panose="020F0502020204030204" pitchFamily="34" charset="0"/>
                <a:cs typeface="Times New Roman" panose="02020603050405020304" pitchFamily="18" charset="0"/>
              </a:rPr>
              <a:t>Indiquez d’autres prestations à proximité tel que : garde d’enfant, pressing, etc.</a:t>
            </a:r>
            <a:endParaRPr lang="fr-FR" sz="1100" i="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ZoneTexte 16">
            <a:extLst>
              <a:ext uri="{FF2B5EF4-FFF2-40B4-BE49-F238E27FC236}">
                <a16:creationId xmlns:a16="http://schemas.microsoft.com/office/drawing/2014/main" id="{78F3BF57-D65C-4737-9DB3-FFB35A5A7521}"/>
              </a:ext>
            </a:extLst>
          </p:cNvPr>
          <p:cNvSpPr txBox="1"/>
          <p:nvPr/>
        </p:nvSpPr>
        <p:spPr>
          <a:xfrm>
            <a:off x="1350363" y="3580953"/>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0" name="ZoneTexte 19">
            <a:extLst>
              <a:ext uri="{FF2B5EF4-FFF2-40B4-BE49-F238E27FC236}">
                <a16:creationId xmlns:a16="http://schemas.microsoft.com/office/drawing/2014/main" id="{8CC995FB-4C37-4A00-B1D0-7D467E86AA87}"/>
              </a:ext>
            </a:extLst>
          </p:cNvPr>
          <p:cNvSpPr txBox="1"/>
          <p:nvPr/>
        </p:nvSpPr>
        <p:spPr>
          <a:xfrm>
            <a:off x="1332032" y="1908556"/>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2" name="ZoneTexte 21">
            <a:extLst>
              <a:ext uri="{FF2B5EF4-FFF2-40B4-BE49-F238E27FC236}">
                <a16:creationId xmlns:a16="http://schemas.microsoft.com/office/drawing/2014/main" id="{6F1807B9-51CE-4AC5-A59F-D5F83B73FABA}"/>
              </a:ext>
            </a:extLst>
          </p:cNvPr>
          <p:cNvSpPr txBox="1"/>
          <p:nvPr/>
        </p:nvSpPr>
        <p:spPr>
          <a:xfrm>
            <a:off x="1875477" y="4512847"/>
            <a:ext cx="5186234" cy="369332"/>
          </a:xfrm>
          <a:prstGeom prst="rect">
            <a:avLst/>
          </a:prstGeom>
          <a:noFill/>
        </p:spPr>
        <p:txBody>
          <a:bodyPr wrap="square">
            <a:spAutoFit/>
          </a:bodyPr>
          <a:lstStyle/>
          <a:p>
            <a:r>
              <a:rPr lang="fr-FR">
                <a:solidFill>
                  <a:srgbClr val="37475A"/>
                </a:solidFill>
                <a:latin typeface="Montserrat" panose="00000500000000000000" pitchFamily="2" charset="0"/>
                <a:cs typeface="Times New Roman" panose="02020603050405020304" pitchFamily="18" charset="0"/>
              </a:rPr>
              <a:t>Numéros utiles</a:t>
            </a:r>
            <a:endParaRPr lang="fr-FR">
              <a:solidFill>
                <a:srgbClr val="37475A"/>
              </a:solidFill>
            </a:endParaRPr>
          </a:p>
        </p:txBody>
      </p:sp>
      <p:sp>
        <p:nvSpPr>
          <p:cNvPr id="23" name="ZoneTexte 22">
            <a:extLst>
              <a:ext uri="{FF2B5EF4-FFF2-40B4-BE49-F238E27FC236}">
                <a16:creationId xmlns:a16="http://schemas.microsoft.com/office/drawing/2014/main" id="{7D7EFDD2-0C8C-43E0-AD4A-9D606A4F2CF0}"/>
              </a:ext>
            </a:extLst>
          </p:cNvPr>
          <p:cNvSpPr txBox="1"/>
          <p:nvPr/>
        </p:nvSpPr>
        <p:spPr>
          <a:xfrm>
            <a:off x="1875477" y="4915036"/>
            <a:ext cx="6094602" cy="261610"/>
          </a:xfrm>
          <a:prstGeom prst="rect">
            <a:avLst/>
          </a:prstGeom>
          <a:noFill/>
        </p:spPr>
        <p:txBody>
          <a:bodyPr wrap="square">
            <a:spAutoFit/>
          </a:bodyPr>
          <a:lstStyle/>
          <a:p>
            <a:r>
              <a:rPr lang="fr-FR" sz="1100" i="1" dirty="0">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rPr>
              <a:t>Par exemple le numéro des pompiers, de la police, </a:t>
            </a:r>
            <a:r>
              <a:rPr lang="fr-FR" sz="1100" i="1" dirty="0" err="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rPr>
              <a:t>samu</a:t>
            </a:r>
            <a:r>
              <a:rPr lang="fr-FR" sz="1100" i="1" dirty="0">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rPr>
              <a:t>, plombier …</a:t>
            </a:r>
            <a:endParaRPr lang="fr-FR" sz="1100" dirty="0">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endParaRPr>
          </a:p>
        </p:txBody>
      </p:sp>
      <p:sp>
        <p:nvSpPr>
          <p:cNvPr id="24" name="ZoneTexte 23">
            <a:extLst>
              <a:ext uri="{FF2B5EF4-FFF2-40B4-BE49-F238E27FC236}">
                <a16:creationId xmlns:a16="http://schemas.microsoft.com/office/drawing/2014/main" id="{DE6D785E-9397-4703-A66D-DE4764AB357D}"/>
              </a:ext>
            </a:extLst>
          </p:cNvPr>
          <p:cNvSpPr txBox="1"/>
          <p:nvPr/>
        </p:nvSpPr>
        <p:spPr>
          <a:xfrm>
            <a:off x="1439951" y="5278358"/>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pic>
        <p:nvPicPr>
          <p:cNvPr id="18" name="Image 17">
            <a:extLst>
              <a:ext uri="{FF2B5EF4-FFF2-40B4-BE49-F238E27FC236}">
                <a16:creationId xmlns:a16="http://schemas.microsoft.com/office/drawing/2014/main" id="{BE246DE9-D6BD-4767-9112-921C33AEA3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4519" y="1221225"/>
            <a:ext cx="311785" cy="269240"/>
          </a:xfrm>
          <a:prstGeom prst="rect">
            <a:avLst/>
          </a:prstGeom>
        </p:spPr>
      </p:pic>
      <p:pic>
        <p:nvPicPr>
          <p:cNvPr id="19" name="Image 18">
            <a:extLst>
              <a:ext uri="{FF2B5EF4-FFF2-40B4-BE49-F238E27FC236}">
                <a16:creationId xmlns:a16="http://schemas.microsoft.com/office/drawing/2014/main" id="{1BD62714-12EF-463F-B714-1BFBC3CEA92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73568" y="2919967"/>
            <a:ext cx="273685" cy="273685"/>
          </a:xfrm>
          <a:prstGeom prst="rect">
            <a:avLst/>
          </a:prstGeom>
        </p:spPr>
      </p:pic>
      <p:pic>
        <p:nvPicPr>
          <p:cNvPr id="21" name="Image 20">
            <a:extLst>
              <a:ext uri="{FF2B5EF4-FFF2-40B4-BE49-F238E27FC236}">
                <a16:creationId xmlns:a16="http://schemas.microsoft.com/office/drawing/2014/main" id="{18736276-6ED6-4388-B6D1-05F1DBED074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64133" y="4551112"/>
            <a:ext cx="215265" cy="348615"/>
          </a:xfrm>
          <a:prstGeom prst="rect">
            <a:avLst/>
          </a:prstGeom>
        </p:spPr>
      </p:pic>
      <p:cxnSp>
        <p:nvCxnSpPr>
          <p:cNvPr id="25" name="Connecteur droit 24">
            <a:extLst>
              <a:ext uri="{FF2B5EF4-FFF2-40B4-BE49-F238E27FC236}">
                <a16:creationId xmlns:a16="http://schemas.microsoft.com/office/drawing/2014/main" id="{60C3B75E-D768-464D-A336-1ACE0A365339}"/>
              </a:ext>
            </a:extLst>
          </p:cNvPr>
          <p:cNvCxnSpPr>
            <a:cxnSpLocks noGrp="1" noRot="1" noMove="1" noResize="1" noEditPoints="1" noAdjustHandles="1" noChangeArrowheads="1" noChangeShapeType="1"/>
          </p:cNvCxnSpPr>
          <p:nvPr/>
        </p:nvCxnSpPr>
        <p:spPr>
          <a:xfrm>
            <a:off x="719399" y="338726"/>
            <a:ext cx="0" cy="6519274"/>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220413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Visiter la région</a:t>
            </a:r>
          </a:p>
        </p:txBody>
      </p:sp>
      <p:sp>
        <p:nvSpPr>
          <p:cNvPr id="10" name="ZoneTexte 9">
            <a:extLst>
              <a:ext uri="{FF2B5EF4-FFF2-40B4-BE49-F238E27FC236}">
                <a16:creationId xmlns:a16="http://schemas.microsoft.com/office/drawing/2014/main" id="{B5FFFE11-8ECC-4FF2-927C-4063AD432704}"/>
              </a:ext>
            </a:extLst>
          </p:cNvPr>
          <p:cNvSpPr txBox="1"/>
          <p:nvPr/>
        </p:nvSpPr>
        <p:spPr>
          <a:xfrm>
            <a:off x="11811699" y="6353555"/>
            <a:ext cx="329967"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11</a:t>
            </a:r>
            <a:endParaRPr lang="fr-FR" sz="1050"/>
          </a:p>
        </p:txBody>
      </p:sp>
      <p:sp>
        <p:nvSpPr>
          <p:cNvPr id="7" name="ZoneTexte 6">
            <a:extLst>
              <a:ext uri="{FF2B5EF4-FFF2-40B4-BE49-F238E27FC236}">
                <a16:creationId xmlns:a16="http://schemas.microsoft.com/office/drawing/2014/main" id="{9ECE1FFE-8B85-4FE7-A951-359CF10B02F8}"/>
              </a:ext>
            </a:extLst>
          </p:cNvPr>
          <p:cNvSpPr txBox="1"/>
          <p:nvPr/>
        </p:nvSpPr>
        <p:spPr>
          <a:xfrm>
            <a:off x="1847005" y="1274466"/>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Informations utiles</a:t>
            </a:r>
            <a:endParaRPr lang="fr-FR">
              <a:solidFill>
                <a:srgbClr val="37475A"/>
              </a:solidFill>
            </a:endParaRPr>
          </a:p>
        </p:txBody>
      </p:sp>
      <p:sp>
        <p:nvSpPr>
          <p:cNvPr id="11" name="Espace réservé du contenu 2">
            <a:extLst>
              <a:ext uri="{FF2B5EF4-FFF2-40B4-BE49-F238E27FC236}">
                <a16:creationId xmlns:a16="http://schemas.microsoft.com/office/drawing/2014/main" id="{9295DD80-E608-47E6-A888-986BD1C3840F}"/>
              </a:ext>
            </a:extLst>
          </p:cNvPr>
          <p:cNvSpPr txBox="1">
            <a:spLocks/>
          </p:cNvSpPr>
          <p:nvPr/>
        </p:nvSpPr>
        <p:spPr>
          <a:xfrm>
            <a:off x="1259815" y="1659733"/>
            <a:ext cx="9036761" cy="3159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1100" i="1">
                <a:solidFill>
                  <a:schemeClr val="accent4">
                    <a:lumMod val="75000"/>
                  </a:schemeClr>
                </a:solidFill>
                <a:latin typeface="Montserrat" panose="00000500000000000000" pitchFamily="2" charset="0"/>
                <a:cs typeface="Times New Roman" panose="02020603050405020304" pitchFamily="18" charset="0"/>
              </a:rPr>
              <a:t>Renseignez l’adresse de l’office du tourisme ainsi que son numéro de téléphone.</a:t>
            </a:r>
            <a:endParaRPr lang="fr-FR" sz="11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endParaRPr>
          </a:p>
        </p:txBody>
      </p:sp>
      <p:sp>
        <p:nvSpPr>
          <p:cNvPr id="15" name="ZoneTexte 14">
            <a:extLst>
              <a:ext uri="{FF2B5EF4-FFF2-40B4-BE49-F238E27FC236}">
                <a16:creationId xmlns:a16="http://schemas.microsoft.com/office/drawing/2014/main" id="{2372B1CC-BBC6-491A-900C-098D50959B61}"/>
              </a:ext>
            </a:extLst>
          </p:cNvPr>
          <p:cNvSpPr txBox="1"/>
          <p:nvPr/>
        </p:nvSpPr>
        <p:spPr>
          <a:xfrm>
            <a:off x="1718766" y="2866505"/>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Lieux à visiter</a:t>
            </a:r>
            <a:endParaRPr lang="fr-FR">
              <a:solidFill>
                <a:srgbClr val="37475A"/>
              </a:solidFill>
            </a:endParaRPr>
          </a:p>
        </p:txBody>
      </p:sp>
      <p:sp>
        <p:nvSpPr>
          <p:cNvPr id="16" name="Espace réservé du contenu 2">
            <a:extLst>
              <a:ext uri="{FF2B5EF4-FFF2-40B4-BE49-F238E27FC236}">
                <a16:creationId xmlns:a16="http://schemas.microsoft.com/office/drawing/2014/main" id="{5DBE424C-6112-42C2-9167-66D7B3ED3F90}"/>
              </a:ext>
            </a:extLst>
          </p:cNvPr>
          <p:cNvSpPr txBox="1">
            <a:spLocks/>
          </p:cNvSpPr>
          <p:nvPr/>
        </p:nvSpPr>
        <p:spPr>
          <a:xfrm>
            <a:off x="1350363" y="3246930"/>
            <a:ext cx="9036761" cy="2647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100" i="1">
                <a:solidFill>
                  <a:srgbClr val="C45911"/>
                </a:solidFill>
                <a:effectLst/>
                <a:latin typeface="Montserrat" panose="00000500000000000000" pitchFamily="2" charset="0"/>
                <a:ea typeface="Calibri" panose="020F0502020204030204" pitchFamily="34" charset="0"/>
                <a:cs typeface="Times New Roman" panose="02020603050405020304" pitchFamily="18" charset="0"/>
              </a:rPr>
              <a:t>Liste des principaux endroits à visiter dans la région, avec des conseils pratiques sur le tarif, comment s’y rendre, etc.</a:t>
            </a:r>
            <a:endParaRPr lang="fr-FR" sz="1100" i="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ZoneTexte 16">
            <a:extLst>
              <a:ext uri="{FF2B5EF4-FFF2-40B4-BE49-F238E27FC236}">
                <a16:creationId xmlns:a16="http://schemas.microsoft.com/office/drawing/2014/main" id="{78F3BF57-D65C-4737-9DB3-FFB35A5A7521}"/>
              </a:ext>
            </a:extLst>
          </p:cNvPr>
          <p:cNvSpPr txBox="1"/>
          <p:nvPr/>
        </p:nvSpPr>
        <p:spPr>
          <a:xfrm>
            <a:off x="1350363" y="3580953"/>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0" name="ZoneTexte 19">
            <a:extLst>
              <a:ext uri="{FF2B5EF4-FFF2-40B4-BE49-F238E27FC236}">
                <a16:creationId xmlns:a16="http://schemas.microsoft.com/office/drawing/2014/main" id="{8CC995FB-4C37-4A00-B1D0-7D467E86AA87}"/>
              </a:ext>
            </a:extLst>
          </p:cNvPr>
          <p:cNvSpPr txBox="1"/>
          <p:nvPr/>
        </p:nvSpPr>
        <p:spPr>
          <a:xfrm>
            <a:off x="1332032" y="1984057"/>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2" name="ZoneTexte 21">
            <a:extLst>
              <a:ext uri="{FF2B5EF4-FFF2-40B4-BE49-F238E27FC236}">
                <a16:creationId xmlns:a16="http://schemas.microsoft.com/office/drawing/2014/main" id="{6F1807B9-51CE-4AC5-A59F-D5F83B73FABA}"/>
              </a:ext>
            </a:extLst>
          </p:cNvPr>
          <p:cNvSpPr txBox="1"/>
          <p:nvPr/>
        </p:nvSpPr>
        <p:spPr>
          <a:xfrm>
            <a:off x="1875477" y="4512847"/>
            <a:ext cx="5186234" cy="369332"/>
          </a:xfrm>
          <a:prstGeom prst="rect">
            <a:avLst/>
          </a:prstGeom>
          <a:noFill/>
        </p:spPr>
        <p:txBody>
          <a:bodyPr wrap="square">
            <a:spAutoFit/>
          </a:bodyPr>
          <a:lstStyle/>
          <a:p>
            <a:r>
              <a:rPr lang="fr-FR">
                <a:solidFill>
                  <a:srgbClr val="37475A"/>
                </a:solidFill>
                <a:latin typeface="Montserrat" panose="00000500000000000000" pitchFamily="2" charset="0"/>
                <a:cs typeface="Times New Roman" panose="02020603050405020304" pitchFamily="18" charset="0"/>
              </a:rPr>
              <a:t>Restaurants et bars </a:t>
            </a:r>
            <a:endParaRPr lang="fr-FR">
              <a:solidFill>
                <a:srgbClr val="37475A"/>
              </a:solidFill>
            </a:endParaRPr>
          </a:p>
        </p:txBody>
      </p:sp>
      <p:sp>
        <p:nvSpPr>
          <p:cNvPr id="23" name="ZoneTexte 22">
            <a:extLst>
              <a:ext uri="{FF2B5EF4-FFF2-40B4-BE49-F238E27FC236}">
                <a16:creationId xmlns:a16="http://schemas.microsoft.com/office/drawing/2014/main" id="{7D7EFDD2-0C8C-43E0-AD4A-9D606A4F2CF0}"/>
              </a:ext>
            </a:extLst>
          </p:cNvPr>
          <p:cNvSpPr txBox="1"/>
          <p:nvPr/>
        </p:nvSpPr>
        <p:spPr>
          <a:xfrm>
            <a:off x="1875477" y="4852894"/>
            <a:ext cx="9273492" cy="430887"/>
          </a:xfrm>
          <a:prstGeom prst="rect">
            <a:avLst/>
          </a:prstGeom>
          <a:noFill/>
        </p:spPr>
        <p:txBody>
          <a:bodyPr wrap="square">
            <a:spAutoFit/>
          </a:bodyPr>
          <a:lstStyle/>
          <a:p>
            <a:r>
              <a:rPr lang="fr-FR" sz="11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rPr>
              <a:t>Donnez des indications sur les restaurants et bars à conseiller aux alentours.</a:t>
            </a:r>
          </a:p>
          <a:p>
            <a:r>
              <a:rPr lang="fr-FR" sz="11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rPr>
              <a:t>N’oubliez pas d’indiquer l’adresse et le numéro de téléphone</a:t>
            </a:r>
          </a:p>
        </p:txBody>
      </p:sp>
      <p:sp>
        <p:nvSpPr>
          <p:cNvPr id="24" name="ZoneTexte 23">
            <a:extLst>
              <a:ext uri="{FF2B5EF4-FFF2-40B4-BE49-F238E27FC236}">
                <a16:creationId xmlns:a16="http://schemas.microsoft.com/office/drawing/2014/main" id="{DE6D785E-9397-4703-A66D-DE4764AB357D}"/>
              </a:ext>
            </a:extLst>
          </p:cNvPr>
          <p:cNvSpPr txBox="1"/>
          <p:nvPr/>
        </p:nvSpPr>
        <p:spPr>
          <a:xfrm>
            <a:off x="1439951" y="5278358"/>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pic>
        <p:nvPicPr>
          <p:cNvPr id="25" name="Image 24">
            <a:extLst>
              <a:ext uri="{FF2B5EF4-FFF2-40B4-BE49-F238E27FC236}">
                <a16:creationId xmlns:a16="http://schemas.microsoft.com/office/drawing/2014/main" id="{6FEDF046-47E1-43C7-BD4A-F12C1A8E6D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2911" y="1297558"/>
            <a:ext cx="288925" cy="290195"/>
          </a:xfrm>
          <a:prstGeom prst="rect">
            <a:avLst/>
          </a:prstGeom>
        </p:spPr>
      </p:pic>
      <p:pic>
        <p:nvPicPr>
          <p:cNvPr id="26" name="Image 25">
            <a:extLst>
              <a:ext uri="{FF2B5EF4-FFF2-40B4-BE49-F238E27FC236}">
                <a16:creationId xmlns:a16="http://schemas.microsoft.com/office/drawing/2014/main" id="{15532030-DC05-4B95-ABED-4D6F6D0CE38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2032" y="2924806"/>
            <a:ext cx="309880" cy="252730"/>
          </a:xfrm>
          <a:prstGeom prst="rect">
            <a:avLst/>
          </a:prstGeom>
        </p:spPr>
      </p:pic>
      <p:pic>
        <p:nvPicPr>
          <p:cNvPr id="27" name="Image 26">
            <a:extLst>
              <a:ext uri="{FF2B5EF4-FFF2-40B4-BE49-F238E27FC236}">
                <a16:creationId xmlns:a16="http://schemas.microsoft.com/office/drawing/2014/main" id="{FE07A177-E283-4539-BFA7-B4F0CA09213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05418" y="4571589"/>
            <a:ext cx="399415" cy="281305"/>
          </a:xfrm>
          <a:prstGeom prst="rect">
            <a:avLst/>
          </a:prstGeom>
        </p:spPr>
      </p:pic>
      <p:cxnSp>
        <p:nvCxnSpPr>
          <p:cNvPr id="18" name="Connecteur droit 17">
            <a:extLst>
              <a:ext uri="{FF2B5EF4-FFF2-40B4-BE49-F238E27FC236}">
                <a16:creationId xmlns:a16="http://schemas.microsoft.com/office/drawing/2014/main" id="{F65DC4D1-A74E-4B92-8AA9-2C53328AC33D}"/>
              </a:ext>
            </a:extLst>
          </p:cNvPr>
          <p:cNvCxnSpPr>
            <a:cxnSpLocks noGrp="1" noRot="1" noMove="1" noResize="1" noEditPoints="1" noAdjustHandles="1" noChangeArrowheads="1" noChangeShapeType="1"/>
          </p:cNvCxnSpPr>
          <p:nvPr/>
        </p:nvCxnSpPr>
        <p:spPr>
          <a:xfrm>
            <a:off x="719399" y="326571"/>
            <a:ext cx="0" cy="6531429"/>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22893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Visiter la région</a:t>
            </a:r>
          </a:p>
        </p:txBody>
      </p:sp>
      <p:sp>
        <p:nvSpPr>
          <p:cNvPr id="10" name="ZoneTexte 9">
            <a:extLst>
              <a:ext uri="{FF2B5EF4-FFF2-40B4-BE49-F238E27FC236}">
                <a16:creationId xmlns:a16="http://schemas.microsoft.com/office/drawing/2014/main" id="{B5FFFE11-8ECC-4FF2-927C-4063AD432704}"/>
              </a:ext>
            </a:extLst>
          </p:cNvPr>
          <p:cNvSpPr txBox="1"/>
          <p:nvPr/>
        </p:nvSpPr>
        <p:spPr>
          <a:xfrm>
            <a:off x="11811699" y="6353555"/>
            <a:ext cx="329967"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12</a:t>
            </a:r>
            <a:endParaRPr lang="fr-FR" sz="1050"/>
          </a:p>
        </p:txBody>
      </p:sp>
      <p:sp>
        <p:nvSpPr>
          <p:cNvPr id="7" name="ZoneTexte 6">
            <a:extLst>
              <a:ext uri="{FF2B5EF4-FFF2-40B4-BE49-F238E27FC236}">
                <a16:creationId xmlns:a16="http://schemas.microsoft.com/office/drawing/2014/main" id="{9ECE1FFE-8B85-4FE7-A951-359CF10B02F8}"/>
              </a:ext>
            </a:extLst>
          </p:cNvPr>
          <p:cNvSpPr txBox="1"/>
          <p:nvPr/>
        </p:nvSpPr>
        <p:spPr>
          <a:xfrm>
            <a:off x="1803447" y="1853306"/>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Culture régionale</a:t>
            </a:r>
            <a:endParaRPr lang="fr-FR">
              <a:solidFill>
                <a:srgbClr val="37475A"/>
              </a:solidFill>
            </a:endParaRPr>
          </a:p>
        </p:txBody>
      </p:sp>
      <p:sp>
        <p:nvSpPr>
          <p:cNvPr id="11" name="Espace réservé du contenu 2">
            <a:extLst>
              <a:ext uri="{FF2B5EF4-FFF2-40B4-BE49-F238E27FC236}">
                <a16:creationId xmlns:a16="http://schemas.microsoft.com/office/drawing/2014/main" id="{9295DD80-E608-47E6-A888-986BD1C3840F}"/>
              </a:ext>
            </a:extLst>
          </p:cNvPr>
          <p:cNvSpPr txBox="1">
            <a:spLocks/>
          </p:cNvSpPr>
          <p:nvPr/>
        </p:nvSpPr>
        <p:spPr>
          <a:xfrm>
            <a:off x="1251426" y="2238573"/>
            <a:ext cx="9036761" cy="3159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1100" i="1">
                <a:solidFill>
                  <a:schemeClr val="accent4">
                    <a:lumMod val="75000"/>
                  </a:schemeClr>
                </a:solidFill>
                <a:latin typeface="Montserrat" panose="00000500000000000000" pitchFamily="2" charset="0"/>
                <a:cs typeface="Times New Roman" panose="02020603050405020304" pitchFamily="18" charset="0"/>
              </a:rPr>
              <a:t>Renseignez l’adresse de l’office du tourisme ainsi que son numéro de téléphone.</a:t>
            </a:r>
            <a:endParaRPr lang="fr-FR" sz="11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endParaRPr>
          </a:p>
        </p:txBody>
      </p:sp>
      <p:sp>
        <p:nvSpPr>
          <p:cNvPr id="15" name="ZoneTexte 14">
            <a:extLst>
              <a:ext uri="{FF2B5EF4-FFF2-40B4-BE49-F238E27FC236}">
                <a16:creationId xmlns:a16="http://schemas.microsoft.com/office/drawing/2014/main" id="{2372B1CC-BBC6-491A-900C-098D50959B61}"/>
              </a:ext>
            </a:extLst>
          </p:cNvPr>
          <p:cNvSpPr txBox="1"/>
          <p:nvPr/>
        </p:nvSpPr>
        <p:spPr>
          <a:xfrm>
            <a:off x="1738107" y="4011070"/>
            <a:ext cx="5319597" cy="369332"/>
          </a:xfrm>
          <a:prstGeom prst="rect">
            <a:avLst/>
          </a:prstGeom>
          <a:noFill/>
        </p:spPr>
        <p:txBody>
          <a:bodyPr wrap="square" lIns="91440" tIns="45720" rIns="91440" bIns="45720" anchor="t">
            <a:spAutoFit/>
          </a:bodyPr>
          <a:lstStyle/>
          <a:p>
            <a:r>
              <a:rPr lang="fr-FR">
                <a:solidFill>
                  <a:srgbClr val="37475A"/>
                </a:solidFill>
                <a:latin typeface="Montserrat"/>
                <a:ea typeface="Calibri" panose="020F0502020204030204" pitchFamily="34" charset="0"/>
                <a:cs typeface="Times New Roman"/>
              </a:rPr>
              <a:t>Activités</a:t>
            </a:r>
            <a:r>
              <a:rPr lang="fr-FR" sz="1800">
                <a:solidFill>
                  <a:srgbClr val="37475A"/>
                </a:solidFill>
                <a:effectLst/>
                <a:latin typeface="Montserrat"/>
                <a:ea typeface="Calibri" panose="020F0502020204030204" pitchFamily="34" charset="0"/>
                <a:cs typeface="Times New Roman"/>
              </a:rPr>
              <a:t> pour enfants et adolescents</a:t>
            </a:r>
            <a:endParaRPr lang="fr-FR">
              <a:solidFill>
                <a:srgbClr val="37475A"/>
              </a:solidFill>
              <a:latin typeface="Montserrat"/>
              <a:cs typeface="Times New Roman"/>
            </a:endParaRPr>
          </a:p>
        </p:txBody>
      </p:sp>
      <p:sp>
        <p:nvSpPr>
          <p:cNvPr id="16" name="Espace réservé du contenu 2">
            <a:extLst>
              <a:ext uri="{FF2B5EF4-FFF2-40B4-BE49-F238E27FC236}">
                <a16:creationId xmlns:a16="http://schemas.microsoft.com/office/drawing/2014/main" id="{5DBE424C-6112-42C2-9167-66D7B3ED3F90}"/>
              </a:ext>
            </a:extLst>
          </p:cNvPr>
          <p:cNvSpPr txBox="1">
            <a:spLocks/>
          </p:cNvSpPr>
          <p:nvPr/>
        </p:nvSpPr>
        <p:spPr>
          <a:xfrm>
            <a:off x="1323643" y="4497918"/>
            <a:ext cx="9036761" cy="2647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100" i="1">
                <a:solidFill>
                  <a:srgbClr val="C45911"/>
                </a:solidFill>
                <a:effectLst/>
                <a:latin typeface="Montserrat" panose="00000500000000000000" pitchFamily="2" charset="0"/>
                <a:ea typeface="Calibri" panose="020F0502020204030204" pitchFamily="34" charset="0"/>
                <a:cs typeface="Times New Roman" panose="02020603050405020304" pitchFamily="18" charset="0"/>
              </a:rPr>
              <a:t>(Idées pour les enfants et ados).</a:t>
            </a:r>
            <a:endParaRPr lang="fr-FR" sz="1100" i="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ZoneTexte 16">
            <a:extLst>
              <a:ext uri="{FF2B5EF4-FFF2-40B4-BE49-F238E27FC236}">
                <a16:creationId xmlns:a16="http://schemas.microsoft.com/office/drawing/2014/main" id="{78F3BF57-D65C-4737-9DB3-FFB35A5A7521}"/>
              </a:ext>
            </a:extLst>
          </p:cNvPr>
          <p:cNvSpPr txBox="1"/>
          <p:nvPr/>
        </p:nvSpPr>
        <p:spPr>
          <a:xfrm>
            <a:off x="1323643" y="4831941"/>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0" name="ZoneTexte 19">
            <a:extLst>
              <a:ext uri="{FF2B5EF4-FFF2-40B4-BE49-F238E27FC236}">
                <a16:creationId xmlns:a16="http://schemas.microsoft.com/office/drawing/2014/main" id="{8CC995FB-4C37-4A00-B1D0-7D467E86AA87}"/>
              </a:ext>
            </a:extLst>
          </p:cNvPr>
          <p:cNvSpPr txBox="1"/>
          <p:nvPr/>
        </p:nvSpPr>
        <p:spPr>
          <a:xfrm>
            <a:off x="1323643" y="2562897"/>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pic>
        <p:nvPicPr>
          <p:cNvPr id="18" name="Image 17">
            <a:extLst>
              <a:ext uri="{FF2B5EF4-FFF2-40B4-BE49-F238E27FC236}">
                <a16:creationId xmlns:a16="http://schemas.microsoft.com/office/drawing/2014/main" id="{2E3DB092-343D-4A67-A546-2A83180DF2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437033" y="1862329"/>
            <a:ext cx="319405" cy="327025"/>
          </a:xfrm>
          <a:prstGeom prst="rect">
            <a:avLst/>
          </a:prstGeom>
        </p:spPr>
      </p:pic>
      <p:pic>
        <p:nvPicPr>
          <p:cNvPr id="19" name="Image 18">
            <a:extLst>
              <a:ext uri="{FF2B5EF4-FFF2-40B4-BE49-F238E27FC236}">
                <a16:creationId xmlns:a16="http://schemas.microsoft.com/office/drawing/2014/main" id="{20678560-B2B9-4782-BEB5-2D4EF939C9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3622" y="4033494"/>
            <a:ext cx="324485" cy="324485"/>
          </a:xfrm>
          <a:prstGeom prst="rect">
            <a:avLst/>
          </a:prstGeom>
        </p:spPr>
      </p:pic>
      <p:cxnSp>
        <p:nvCxnSpPr>
          <p:cNvPr id="14" name="Connecteur droit 13">
            <a:extLst>
              <a:ext uri="{FF2B5EF4-FFF2-40B4-BE49-F238E27FC236}">
                <a16:creationId xmlns:a16="http://schemas.microsoft.com/office/drawing/2014/main" id="{A5D25F13-3F66-40BB-BBBE-4B7C7E74DCA2}"/>
              </a:ext>
            </a:extLst>
          </p:cNvPr>
          <p:cNvCxnSpPr>
            <a:cxnSpLocks noGrp="1" noRot="1" noMove="1" noResize="1" noEditPoints="1" noAdjustHandles="1" noChangeArrowheads="1" noChangeShapeType="1"/>
          </p:cNvCxnSpPr>
          <p:nvPr/>
        </p:nvCxnSpPr>
        <p:spPr>
          <a:xfrm>
            <a:off x="719399" y="343139"/>
            <a:ext cx="0" cy="6514861"/>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4435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9D27E55-32E6-4F3B-A3CD-58982C1A8547}"/>
              </a:ext>
            </a:extLst>
          </p:cNvPr>
          <p:cNvSpPr>
            <a:spLocks noGrp="1"/>
          </p:cNvSpPr>
          <p:nvPr>
            <p:ph idx="1"/>
          </p:nvPr>
        </p:nvSpPr>
        <p:spPr>
          <a:xfrm>
            <a:off x="1390418" y="2009957"/>
            <a:ext cx="9411164" cy="1706366"/>
          </a:xfrm>
        </p:spPr>
        <p:txBody>
          <a:bodyPr>
            <a:noAutofit/>
          </a:bodyPr>
          <a:lstStyle/>
          <a:p>
            <a:pPr marL="0" indent="0">
              <a:buNone/>
            </a:pPr>
            <a:r>
              <a:rPr lang="fr-FR" sz="120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Vous allez recevoir un email vous demandant de donner votre avis, si vous êtes satisfait, n’hésitez pas à laisser un avis sur notre propriété. Si vous avez rencontré quelconque problème pendant votre séjour dans notre propriété, n’hésitez pas à nous prévenir par email ou téléphone.</a:t>
            </a:r>
          </a:p>
          <a:p>
            <a:pPr marL="0" indent="0">
              <a:buNone/>
            </a:pPr>
            <a:endParaRPr lang="fr-FR" sz="1200">
              <a:solidFill>
                <a:srgbClr val="808080"/>
              </a:solidFill>
              <a:effectLst/>
              <a:latin typeface="Montserrat" panose="00000500000000000000" pitchFamily="2" charset="0"/>
              <a:ea typeface="Calibri" panose="020F0502020204030204" pitchFamily="34" charset="0"/>
              <a:cs typeface="Times New Roman" panose="02020603050405020304" pitchFamily="18" charset="0"/>
            </a:endParaRPr>
          </a:p>
          <a:p>
            <a:pPr marL="0" indent="0">
              <a:buNone/>
            </a:pPr>
            <a:r>
              <a:rPr lang="fr-FR" sz="120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Si vous avez aimé votre séjour, n’hésitez pas à en parler autour de vous et de réserver à nouveau. Nous serions ravis de vous accueillir de nouveau dans notre location.</a:t>
            </a:r>
          </a:p>
        </p:txBody>
      </p:sp>
      <p:sp>
        <p:nvSpPr>
          <p:cNvPr id="4" name="Titre 1">
            <a:extLst>
              <a:ext uri="{FF2B5EF4-FFF2-40B4-BE49-F238E27FC236}">
                <a16:creationId xmlns:a16="http://schemas.microsoft.com/office/drawing/2014/main" id="{CF44497C-250F-44FF-931E-B26174944578}"/>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Après votre séjour </a:t>
            </a:r>
          </a:p>
        </p:txBody>
      </p:sp>
      <p:pic>
        <p:nvPicPr>
          <p:cNvPr id="20" name="Picture 8" descr="Conditions générales">
            <a:extLst>
              <a:ext uri="{FF2B5EF4-FFF2-40B4-BE49-F238E27FC236}">
                <a16:creationId xmlns:a16="http://schemas.microsoft.com/office/drawing/2014/main" id="{C9741C97-B96C-46A8-95BE-F7AEEE09BE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16" name="ZoneTexte 15">
            <a:extLst>
              <a:ext uri="{FF2B5EF4-FFF2-40B4-BE49-F238E27FC236}">
                <a16:creationId xmlns:a16="http://schemas.microsoft.com/office/drawing/2014/main" id="{C6C828D4-A327-4D74-925E-5742B855FDE4}"/>
              </a:ext>
            </a:extLst>
          </p:cNvPr>
          <p:cNvSpPr txBox="1"/>
          <p:nvPr/>
        </p:nvSpPr>
        <p:spPr>
          <a:xfrm>
            <a:off x="2530155" y="4741228"/>
            <a:ext cx="7131689" cy="261610"/>
          </a:xfrm>
          <a:prstGeom prst="rect">
            <a:avLst/>
          </a:prstGeom>
          <a:noFill/>
        </p:spPr>
        <p:txBody>
          <a:bodyPr wrap="square">
            <a:spAutoFit/>
          </a:bodyPr>
          <a:lstStyle/>
          <a:p>
            <a:pPr>
              <a:tabLst>
                <a:tab pos="1133475" algn="l"/>
              </a:tabLst>
            </a:pPr>
            <a:r>
              <a:rPr lang="fr-FR" sz="11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rPr>
              <a:t>Dans la zone de texte ajouter le l</a:t>
            </a:r>
            <a:r>
              <a:rPr lang="fr-FR" sz="1100" i="1">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rPr>
              <a:t>iens vers votre site internet / réseaux sociaux de votre location</a:t>
            </a:r>
            <a:endParaRPr lang="fr-FR" sz="1100">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endParaRPr>
          </a:p>
        </p:txBody>
      </p:sp>
      <p:sp>
        <p:nvSpPr>
          <p:cNvPr id="18" name="ZoneTexte 17">
            <a:extLst>
              <a:ext uri="{FF2B5EF4-FFF2-40B4-BE49-F238E27FC236}">
                <a16:creationId xmlns:a16="http://schemas.microsoft.com/office/drawing/2014/main" id="{D1FEE827-846B-42E2-AB92-34B5061099EE}"/>
              </a:ext>
            </a:extLst>
          </p:cNvPr>
          <p:cNvSpPr txBox="1"/>
          <p:nvPr/>
        </p:nvSpPr>
        <p:spPr>
          <a:xfrm>
            <a:off x="2771863" y="5125556"/>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1" name="ZoneTexte 20">
            <a:extLst>
              <a:ext uri="{FF2B5EF4-FFF2-40B4-BE49-F238E27FC236}">
                <a16:creationId xmlns:a16="http://schemas.microsoft.com/office/drawing/2014/main" id="{506BA733-46D0-4EB0-ADC5-53BC097C2406}"/>
              </a:ext>
            </a:extLst>
          </p:cNvPr>
          <p:cNvSpPr txBox="1"/>
          <p:nvPr/>
        </p:nvSpPr>
        <p:spPr>
          <a:xfrm>
            <a:off x="11811699" y="6353555"/>
            <a:ext cx="329967"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13</a:t>
            </a:r>
            <a:endParaRPr lang="fr-FR" sz="1050"/>
          </a:p>
        </p:txBody>
      </p:sp>
      <p:cxnSp>
        <p:nvCxnSpPr>
          <p:cNvPr id="8" name="Connecteur droit 7">
            <a:extLst>
              <a:ext uri="{FF2B5EF4-FFF2-40B4-BE49-F238E27FC236}">
                <a16:creationId xmlns:a16="http://schemas.microsoft.com/office/drawing/2014/main" id="{0A55C987-7509-4D9E-995C-0B3350A852FB}"/>
              </a:ext>
            </a:extLst>
          </p:cNvPr>
          <p:cNvCxnSpPr>
            <a:cxnSpLocks noGrp="1" noRot="1" noMove="1" noResize="1" noEditPoints="1" noAdjustHandles="1" noChangeArrowheads="1" noChangeShapeType="1"/>
          </p:cNvCxnSpPr>
          <p:nvPr/>
        </p:nvCxnSpPr>
        <p:spPr>
          <a:xfrm>
            <a:off x="714804" y="270654"/>
            <a:ext cx="0" cy="6594485"/>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670906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A13996ED-F14F-4357-9A69-18109496B4B0}"/>
              </a:ext>
            </a:extLst>
          </p:cNvPr>
          <p:cNvSpPr>
            <a:spLocks noGrp="1" noRot="1" noMove="1" noResize="1" noEditPoints="1" noAdjustHandles="1" noChangeArrowheads="1" noChangeShapeType="1"/>
          </p:cNvSpPr>
          <p:nvPr>
            <p:ph type="subTitle" idx="1"/>
          </p:nvPr>
        </p:nvSpPr>
        <p:spPr>
          <a:xfrm>
            <a:off x="3323186" y="3692769"/>
            <a:ext cx="5545629" cy="1082263"/>
          </a:xfrm>
        </p:spPr>
        <p:txBody>
          <a:bodyPr anchor="ctr">
            <a:normAutofit/>
          </a:bodyPr>
          <a:lstStyle/>
          <a:p>
            <a:pPr algn="ctr">
              <a:spcAft>
                <a:spcPts val="600"/>
              </a:spcAft>
            </a:pPr>
            <a:r>
              <a:rPr lang="fr-FR" sz="2000">
                <a:solidFill>
                  <a:schemeClr val="bg1"/>
                </a:solidFill>
                <a:latin typeface="Arial" panose="020B0604020202020204" pitchFamily="34" charset="0"/>
                <a:ea typeface="Roboto" panose="02000000000000000000" pitchFamily="2" charset="0"/>
                <a:cs typeface="Arial" panose="020B0604020202020204" pitchFamily="34" charset="0"/>
              </a:rPr>
              <a:t>Ce livret d’accueil vous est offert par Homerez </a:t>
            </a:r>
          </a:p>
        </p:txBody>
      </p:sp>
      <p:pic>
        <p:nvPicPr>
          <p:cNvPr id="1032" name="Picture 8" descr="Conditions générales">
            <a:extLst>
              <a:ext uri="{FF2B5EF4-FFF2-40B4-BE49-F238E27FC236}">
                <a16:creationId xmlns:a16="http://schemas.microsoft.com/office/drawing/2014/main" id="{3D75715A-24DD-4710-9F1D-5A1DEAFD4999}"/>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bwMode="auto">
          <a:xfrm>
            <a:off x="2282304" y="1281361"/>
            <a:ext cx="7627392" cy="129665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Connecteur droit 4">
            <a:extLst>
              <a:ext uri="{FF2B5EF4-FFF2-40B4-BE49-F238E27FC236}">
                <a16:creationId xmlns:a16="http://schemas.microsoft.com/office/drawing/2014/main" id="{2FB63477-7B27-4900-A50B-13330F35523B}"/>
              </a:ext>
            </a:extLst>
          </p:cNvPr>
          <p:cNvCxnSpPr>
            <a:cxnSpLocks noGrp="1" noRot="1" noMove="1" noResize="1" noEditPoints="1" noAdjustHandles="1" noChangeArrowheads="1" noChangeShapeType="1"/>
          </p:cNvCxnSpPr>
          <p:nvPr/>
        </p:nvCxnSpPr>
        <p:spPr>
          <a:xfrm>
            <a:off x="719064" y="357388"/>
            <a:ext cx="0" cy="6484776"/>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
        <p:nvSpPr>
          <p:cNvPr id="6" name="Sous-titre 2">
            <a:extLst>
              <a:ext uri="{FF2B5EF4-FFF2-40B4-BE49-F238E27FC236}">
                <a16:creationId xmlns:a16="http://schemas.microsoft.com/office/drawing/2014/main" id="{523E6366-6B77-4106-ABBA-0FD030B3A1CD}"/>
              </a:ext>
            </a:extLst>
          </p:cNvPr>
          <p:cNvSpPr txBox="1">
            <a:spLocks/>
          </p:cNvSpPr>
          <p:nvPr/>
        </p:nvSpPr>
        <p:spPr>
          <a:xfrm>
            <a:off x="3323186" y="3793117"/>
            <a:ext cx="5545629" cy="654610"/>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Aft>
                <a:spcPts val="600"/>
              </a:spcAft>
            </a:pPr>
            <a:r>
              <a:rPr lang="fr-FR" sz="2000">
                <a:solidFill>
                  <a:srgbClr val="37475A"/>
                </a:solidFill>
                <a:latin typeface="Montserrat" panose="00000500000000000000" pitchFamily="2" charset="0"/>
                <a:ea typeface="Roboto" panose="02000000000000000000" pitchFamily="2" charset="0"/>
                <a:cs typeface="Arial" panose="020B0604020202020204" pitchFamily="34" charset="0"/>
              </a:rPr>
              <a:t>Ce livret d’accueil vous est offert par Homerez </a:t>
            </a:r>
          </a:p>
        </p:txBody>
      </p:sp>
    </p:spTree>
    <p:extLst>
      <p:ext uri="{BB962C8B-B14F-4D97-AF65-F5344CB8AC3E}">
        <p14:creationId xmlns:p14="http://schemas.microsoft.com/office/powerpoint/2010/main" val="355453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9D27E55-32E6-4F3B-A3CD-58982C1A8547}"/>
              </a:ext>
            </a:extLst>
          </p:cNvPr>
          <p:cNvSpPr>
            <a:spLocks noGrp="1" noRot="1" noMove="1" noResize="1" noEditPoints="1" noAdjustHandles="1" noChangeArrowheads="1" noChangeShapeType="1"/>
          </p:cNvSpPr>
          <p:nvPr>
            <p:ph idx="1"/>
          </p:nvPr>
        </p:nvSpPr>
        <p:spPr>
          <a:xfrm>
            <a:off x="2652204" y="1271726"/>
            <a:ext cx="9411164" cy="976524"/>
          </a:xfrm>
        </p:spPr>
        <p:txBody>
          <a:bodyPr>
            <a:normAutofit/>
          </a:bodyPr>
          <a:lstStyle/>
          <a:p>
            <a:pPr marL="0" indent="0">
              <a:buNone/>
            </a:pPr>
            <a:r>
              <a:rPr lang="fr-FR" sz="1400" b="1">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Image</a:t>
            </a:r>
            <a:r>
              <a:rPr lang="fr-FR" sz="14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 </a:t>
            </a:r>
          </a:p>
          <a:p>
            <a:pPr marL="0" indent="0">
              <a:buNone/>
            </a:pPr>
            <a:r>
              <a:rPr lang="fr-FR" sz="1100">
                <a:solidFill>
                  <a:schemeClr val="bg1">
                    <a:lumMod val="50000"/>
                  </a:schemeClr>
                </a:solidFill>
                <a:effectLst/>
                <a:latin typeface="Montserrat" panose="00000500000000000000" pitchFamily="2" charset="0"/>
                <a:ea typeface="Calibri" panose="020F0502020204030204" pitchFamily="34" charset="0"/>
                <a:cs typeface="Times New Roman" panose="02020603050405020304" pitchFamily="18" charset="0"/>
              </a:rPr>
              <a:t>Mettez une image de votre choix en rapport avec le sujet, pour ce faire, faites un clic droit sur l’image, puis « </a:t>
            </a:r>
            <a:r>
              <a:rPr lang="fr-FR" sz="1100" i="1">
                <a:solidFill>
                  <a:schemeClr val="bg1">
                    <a:lumMod val="50000"/>
                  </a:schemeClr>
                </a:solidFill>
                <a:effectLst/>
                <a:latin typeface="Montserrat" panose="00000500000000000000" pitchFamily="2" charset="0"/>
                <a:ea typeface="Calibri" panose="020F0502020204030204" pitchFamily="34" charset="0"/>
                <a:cs typeface="Times New Roman" panose="02020603050405020304" pitchFamily="18" charset="0"/>
              </a:rPr>
              <a:t>changer d’image »</a:t>
            </a:r>
            <a:r>
              <a:rPr lang="fr-FR" sz="1100">
                <a:solidFill>
                  <a:schemeClr val="bg1">
                    <a:lumMod val="50000"/>
                  </a:schemeClr>
                </a:solidFill>
                <a:effectLst/>
                <a:latin typeface="Montserrat" panose="00000500000000000000" pitchFamily="2" charset="0"/>
                <a:ea typeface="Calibri" panose="020F0502020204030204" pitchFamily="34" charset="0"/>
                <a:cs typeface="Times New Roman" panose="02020603050405020304" pitchFamily="18" charset="0"/>
              </a:rPr>
              <a:t>, puis « </a:t>
            </a:r>
            <a:r>
              <a:rPr lang="fr-FR" sz="1100" i="1">
                <a:solidFill>
                  <a:schemeClr val="bg1">
                    <a:lumMod val="50000"/>
                  </a:schemeClr>
                </a:solidFill>
                <a:effectLst/>
                <a:latin typeface="Montserrat" panose="00000500000000000000" pitchFamily="2" charset="0"/>
                <a:ea typeface="Calibri" panose="020F0502020204030204" pitchFamily="34" charset="0"/>
                <a:cs typeface="Times New Roman" panose="02020603050405020304" pitchFamily="18" charset="0"/>
              </a:rPr>
              <a:t>à partir d’un fichier »</a:t>
            </a:r>
            <a:r>
              <a:rPr lang="fr-FR" sz="1100">
                <a:solidFill>
                  <a:schemeClr val="bg1">
                    <a:lumMod val="50000"/>
                  </a:schemeClr>
                </a:solidFill>
                <a:effectLst/>
                <a:latin typeface="Montserrat" panose="00000500000000000000" pitchFamily="2" charset="0"/>
                <a:ea typeface="Calibri" panose="020F0502020204030204" pitchFamily="34" charset="0"/>
                <a:cs typeface="Times New Roman" panose="02020603050405020304" pitchFamily="18" charset="0"/>
              </a:rPr>
              <a:t>.</a:t>
            </a:r>
            <a:endParaRPr lang="fr-FR" sz="110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re 1">
            <a:extLst>
              <a:ext uri="{FF2B5EF4-FFF2-40B4-BE49-F238E27FC236}">
                <a16:creationId xmlns:a16="http://schemas.microsoft.com/office/drawing/2014/main" id="{CF44497C-250F-44FF-931E-B26174944578}"/>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Comment utiliser ce livret d’accueil vierge ?</a:t>
            </a:r>
          </a:p>
        </p:txBody>
      </p:sp>
      <p:pic>
        <p:nvPicPr>
          <p:cNvPr id="6" name="Image 5">
            <a:extLst>
              <a:ext uri="{FF2B5EF4-FFF2-40B4-BE49-F238E27FC236}">
                <a16:creationId xmlns:a16="http://schemas.microsoft.com/office/drawing/2014/main" id="{8B834906-2775-433B-AB1E-02185362E39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240730" y="1304573"/>
            <a:ext cx="999132" cy="715003"/>
          </a:xfrm>
          <a:prstGeom prst="rect">
            <a:avLst/>
          </a:prstGeom>
        </p:spPr>
      </p:pic>
      <p:sp>
        <p:nvSpPr>
          <p:cNvPr id="7" name="Espace réservé du contenu 2">
            <a:extLst>
              <a:ext uri="{FF2B5EF4-FFF2-40B4-BE49-F238E27FC236}">
                <a16:creationId xmlns:a16="http://schemas.microsoft.com/office/drawing/2014/main" id="{0C31E42C-A211-4979-AA6F-1E338153FF0A}"/>
              </a:ext>
            </a:extLst>
          </p:cNvPr>
          <p:cNvSpPr txBox="1">
            <a:spLocks noGrp="1" noRot="1" noMove="1" noResize="1" noEditPoints="1" noAdjustHandles="1" noChangeArrowheads="1" noChangeShapeType="1"/>
          </p:cNvSpPr>
          <p:nvPr/>
        </p:nvSpPr>
        <p:spPr>
          <a:xfrm>
            <a:off x="2652204" y="2506801"/>
            <a:ext cx="9411164" cy="1831705"/>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400" b="1">
                <a:solidFill>
                  <a:srgbClr val="37475A"/>
                </a:solidFill>
                <a:latin typeface="Montserrat"/>
                <a:ea typeface="Calibri" panose="020F0502020204030204" pitchFamily="34" charset="0"/>
                <a:cs typeface="Times New Roman"/>
              </a:rPr>
              <a:t>Zones de texte  </a:t>
            </a:r>
            <a:endParaRPr lang="fr-FR" sz="1400" b="1">
              <a:solidFill>
                <a:srgbClr val="37475A"/>
              </a:solidFill>
              <a:latin typeface="Montserrat" panose="00000500000000000000" pitchFamily="2" charset="0"/>
              <a:ea typeface="Calibri" panose="020F0502020204030204" pitchFamily="34" charset="0"/>
              <a:cs typeface="Times New Roman" panose="02020603050405020304" pitchFamily="18" charset="0"/>
            </a:endParaRPr>
          </a:p>
          <a:p>
            <a:r>
              <a:rPr lang="fr-FR" sz="1100">
                <a:solidFill>
                  <a:schemeClr val="bg1">
                    <a:lumMod val="50000"/>
                  </a:schemeClr>
                </a:solidFill>
                <a:effectLst/>
                <a:latin typeface="Montserrat"/>
                <a:ea typeface="Calibri" panose="020F0502020204030204" pitchFamily="34" charset="0"/>
                <a:cs typeface="Times New Roman"/>
              </a:rPr>
              <a:t>Elles vous </a:t>
            </a:r>
            <a:r>
              <a:rPr lang="fr-FR" sz="1100">
                <a:solidFill>
                  <a:schemeClr val="bg1">
                    <a:lumMod val="50000"/>
                  </a:schemeClr>
                </a:solidFill>
                <a:latin typeface="Montserrat"/>
                <a:ea typeface="Calibri" panose="020F0502020204030204" pitchFamily="34" charset="0"/>
                <a:cs typeface="Times New Roman"/>
              </a:rPr>
              <a:t>indiquent</a:t>
            </a:r>
            <a:r>
              <a:rPr lang="fr-FR" sz="1100">
                <a:solidFill>
                  <a:schemeClr val="bg1">
                    <a:lumMod val="50000"/>
                  </a:schemeClr>
                </a:solidFill>
                <a:effectLst/>
                <a:latin typeface="Montserrat"/>
                <a:ea typeface="Calibri" panose="020F0502020204030204" pitchFamily="34" charset="0"/>
                <a:cs typeface="Times New Roman"/>
              </a:rPr>
              <a:t> ce que vous devez mettre, cliquez une fois dessus, un rectangle de sélection va alors </a:t>
            </a:r>
            <a:r>
              <a:rPr lang="fr-FR" sz="1100">
                <a:solidFill>
                  <a:schemeClr val="bg1">
                    <a:lumMod val="50000"/>
                  </a:schemeClr>
                </a:solidFill>
                <a:latin typeface="Montserrat"/>
                <a:ea typeface="Calibri" panose="020F0502020204030204" pitchFamily="34" charset="0"/>
                <a:cs typeface="Times New Roman"/>
              </a:rPr>
              <a:t>apparaître</a:t>
            </a:r>
            <a:r>
              <a:rPr lang="fr-FR" sz="1100">
                <a:solidFill>
                  <a:schemeClr val="bg1">
                    <a:lumMod val="50000"/>
                  </a:schemeClr>
                </a:solidFill>
                <a:effectLst/>
                <a:latin typeface="Montserrat"/>
                <a:ea typeface="Calibri" panose="020F0502020204030204" pitchFamily="34" charset="0"/>
                <a:cs typeface="Times New Roman"/>
              </a:rPr>
              <a:t>.</a:t>
            </a:r>
          </a:p>
          <a:p>
            <a:r>
              <a:rPr lang="fr-FR" sz="1100">
                <a:solidFill>
                  <a:schemeClr val="bg1">
                    <a:lumMod val="50000"/>
                  </a:schemeClr>
                </a:solidFill>
                <a:latin typeface="Montserrat"/>
                <a:ea typeface="Calibri" panose="020F0502020204030204" pitchFamily="34" charset="0"/>
                <a:cs typeface="Times New Roman"/>
              </a:rPr>
              <a:t>Cliquez</a:t>
            </a:r>
            <a:r>
              <a:rPr lang="fr-FR" sz="1100">
                <a:solidFill>
                  <a:schemeClr val="bg1">
                    <a:lumMod val="50000"/>
                  </a:schemeClr>
                </a:solidFill>
                <a:effectLst/>
                <a:latin typeface="Montserrat"/>
                <a:ea typeface="Calibri" panose="020F0502020204030204" pitchFamily="34" charset="0"/>
                <a:cs typeface="Times New Roman"/>
              </a:rPr>
              <a:t> ensuite une seconde fois pour éditer le texte. </a:t>
            </a:r>
            <a:r>
              <a:rPr lang="fr-FR" sz="1100">
                <a:solidFill>
                  <a:schemeClr val="bg1">
                    <a:lumMod val="50000"/>
                  </a:schemeClr>
                </a:solidFill>
                <a:latin typeface="Montserrat"/>
                <a:ea typeface="Calibri" panose="020F0502020204030204" pitchFamily="34" charset="0"/>
                <a:cs typeface="Times New Roman"/>
              </a:rPr>
              <a:t>Supprimez</a:t>
            </a:r>
            <a:r>
              <a:rPr lang="fr-FR" sz="1100">
                <a:solidFill>
                  <a:schemeClr val="bg1">
                    <a:lumMod val="50000"/>
                  </a:schemeClr>
                </a:solidFill>
                <a:effectLst/>
                <a:latin typeface="Montserrat"/>
                <a:ea typeface="Calibri" panose="020F0502020204030204" pitchFamily="34" charset="0"/>
                <a:cs typeface="Times New Roman"/>
              </a:rPr>
              <a:t> tout le texte en </a:t>
            </a:r>
            <a:r>
              <a:rPr lang="fr-FR" sz="1100" i="1">
                <a:solidFill>
                  <a:schemeClr val="bg1">
                    <a:lumMod val="50000"/>
                  </a:schemeClr>
                </a:solidFill>
                <a:latin typeface="Montserrat"/>
                <a:ea typeface="Calibri" panose="020F0502020204030204" pitchFamily="34" charset="0"/>
                <a:cs typeface="Times New Roman"/>
              </a:rPr>
              <a:t>ROUGE</a:t>
            </a:r>
            <a:r>
              <a:rPr lang="fr-FR" sz="1100">
                <a:solidFill>
                  <a:schemeClr val="bg1">
                    <a:lumMod val="50000"/>
                  </a:schemeClr>
                </a:solidFill>
                <a:effectLst/>
                <a:latin typeface="Montserrat"/>
                <a:ea typeface="Calibri" panose="020F0502020204030204" pitchFamily="34" charset="0"/>
                <a:cs typeface="Times New Roman"/>
              </a:rPr>
              <a:t>, puis </a:t>
            </a:r>
            <a:r>
              <a:rPr lang="fr-FR" sz="1100">
                <a:solidFill>
                  <a:schemeClr val="bg1">
                    <a:lumMod val="50000"/>
                  </a:schemeClr>
                </a:solidFill>
                <a:latin typeface="Montserrat"/>
                <a:ea typeface="Calibri" panose="020F0502020204030204" pitchFamily="34" charset="0"/>
                <a:cs typeface="Times New Roman"/>
              </a:rPr>
              <a:t>réécrivez</a:t>
            </a:r>
            <a:r>
              <a:rPr lang="fr-FR" sz="1100">
                <a:solidFill>
                  <a:schemeClr val="bg1">
                    <a:lumMod val="50000"/>
                  </a:schemeClr>
                </a:solidFill>
                <a:effectLst/>
                <a:latin typeface="Montserrat"/>
                <a:ea typeface="Calibri" panose="020F0502020204030204" pitchFamily="34" charset="0"/>
                <a:cs typeface="Times New Roman"/>
              </a:rPr>
              <a:t> votre propre texte dans la zone de texte.</a:t>
            </a:r>
          </a:p>
          <a:p>
            <a:pPr marL="0" indent="0">
              <a:buNone/>
            </a:pPr>
            <a:endParaRPr lang="fr-FR" sz="110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100">
                <a:solidFill>
                  <a:schemeClr val="bg1">
                    <a:lumMod val="50000"/>
                  </a:schemeClr>
                </a:solidFill>
                <a:effectLst/>
                <a:latin typeface="Montserrat"/>
                <a:ea typeface="Calibri" panose="020F0502020204030204" pitchFamily="34" charset="0"/>
                <a:cs typeface="Times New Roman"/>
              </a:rPr>
              <a:t>Vous pouvez agrandir la zone de texte en longueur ou en largeur en passant votre souris sur l’un des carrés encadrant la zone de texte. Le curseur de la souris va alors se changer en un icone avec deux flèches opposées. Il ne vous reste ensuite plus qu’à cliquer et glisser vers la direction souhaitée.</a:t>
            </a:r>
          </a:p>
          <a:p>
            <a:endParaRPr lang="fr-FR" sz="2400">
              <a:solidFill>
                <a:srgbClr val="37475A"/>
              </a:solidFill>
            </a:endParaRPr>
          </a:p>
        </p:txBody>
      </p:sp>
      <p:sp>
        <p:nvSpPr>
          <p:cNvPr id="8" name="Espace réservé du contenu 2">
            <a:extLst>
              <a:ext uri="{FF2B5EF4-FFF2-40B4-BE49-F238E27FC236}">
                <a16:creationId xmlns:a16="http://schemas.microsoft.com/office/drawing/2014/main" id="{48AF0E19-DBE9-4306-A129-BA01F06E1994}"/>
              </a:ext>
            </a:extLst>
          </p:cNvPr>
          <p:cNvSpPr txBox="1">
            <a:spLocks noGrp="1" noRot="1" noMove="1" noResize="1" noEditPoints="1" noAdjustHandles="1" noChangeArrowheads="1" noChangeShapeType="1"/>
          </p:cNvSpPr>
          <p:nvPr/>
        </p:nvSpPr>
        <p:spPr>
          <a:xfrm>
            <a:off x="856654" y="3058957"/>
            <a:ext cx="1834394" cy="840996"/>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200">
                <a:solidFill>
                  <a:srgbClr val="FF0000"/>
                </a:solidFill>
                <a:latin typeface="Montserrat"/>
                <a:ea typeface="Calibri" panose="020F0502020204030204" pitchFamily="34" charset="0"/>
                <a:cs typeface="Times New Roman"/>
              </a:rPr>
              <a:t>(Les « zones de texte » entre parenthèses et en italique)  </a:t>
            </a:r>
            <a:endParaRPr lang="fr-FR" sz="1200">
              <a:solidFill>
                <a:srgbClr val="FF0000"/>
              </a:solidFill>
              <a:latin typeface="Montserrat" panose="00000500000000000000" pitchFamily="2" charset="0"/>
              <a:ea typeface="Calibri" panose="020F0502020204030204" pitchFamily="34" charset="0"/>
              <a:cs typeface="Times New Roman" panose="02020603050405020304" pitchFamily="18" charset="0"/>
            </a:endParaRPr>
          </a:p>
        </p:txBody>
      </p:sp>
      <p:cxnSp>
        <p:nvCxnSpPr>
          <p:cNvPr id="10" name="Connecteur droit 9">
            <a:extLst>
              <a:ext uri="{FF2B5EF4-FFF2-40B4-BE49-F238E27FC236}">
                <a16:creationId xmlns:a16="http://schemas.microsoft.com/office/drawing/2014/main" id="{378618DB-9DF2-47F6-A77D-80B8965DFC08}"/>
              </a:ext>
            </a:extLst>
          </p:cNvPr>
          <p:cNvCxnSpPr>
            <a:cxnSpLocks noGrp="1" noRot="1" noMove="1" noResize="1" noEditPoints="1" noAdjustHandles="1" noChangeArrowheads="1" noChangeShapeType="1"/>
          </p:cNvCxnSpPr>
          <p:nvPr/>
        </p:nvCxnSpPr>
        <p:spPr>
          <a:xfrm>
            <a:off x="721453" y="2357306"/>
            <a:ext cx="3464653" cy="0"/>
          </a:xfrm>
          <a:prstGeom prst="line">
            <a:avLst/>
          </a:prstGeom>
          <a:ln w="9525">
            <a:solidFill>
              <a:srgbClr val="37475A"/>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771A55B4-FB26-4EC1-A6C7-FE891A7E18C1}"/>
              </a:ext>
            </a:extLst>
          </p:cNvPr>
          <p:cNvCxnSpPr>
            <a:cxnSpLocks noGrp="1" noRot="1" noMove="1" noResize="1" noEditPoints="1" noAdjustHandles="1" noChangeArrowheads="1" noChangeShapeType="1"/>
          </p:cNvCxnSpPr>
          <p:nvPr/>
        </p:nvCxnSpPr>
        <p:spPr>
          <a:xfrm>
            <a:off x="721452" y="4489508"/>
            <a:ext cx="3464653" cy="0"/>
          </a:xfrm>
          <a:prstGeom prst="line">
            <a:avLst/>
          </a:prstGeom>
          <a:ln w="9525">
            <a:solidFill>
              <a:srgbClr val="37475A"/>
            </a:solidFill>
          </a:ln>
        </p:spPr>
        <p:style>
          <a:lnRef idx="1">
            <a:schemeClr val="accent1"/>
          </a:lnRef>
          <a:fillRef idx="0">
            <a:schemeClr val="accent1"/>
          </a:fillRef>
          <a:effectRef idx="0">
            <a:schemeClr val="accent1"/>
          </a:effectRef>
          <a:fontRef idx="minor">
            <a:schemeClr val="tx1"/>
          </a:fontRef>
        </p:style>
      </p:cxnSp>
      <p:sp>
        <p:nvSpPr>
          <p:cNvPr id="13" name="Espace réservé du contenu 2">
            <a:extLst>
              <a:ext uri="{FF2B5EF4-FFF2-40B4-BE49-F238E27FC236}">
                <a16:creationId xmlns:a16="http://schemas.microsoft.com/office/drawing/2014/main" id="{C53DADE4-4E70-4FED-B193-B88A0CB4862B}"/>
              </a:ext>
            </a:extLst>
          </p:cNvPr>
          <p:cNvSpPr txBox="1">
            <a:spLocks noGrp="1" noRot="1" noMove="1" noResize="1" noEditPoints="1" noAdjustHandles="1" noChangeArrowheads="1" noChangeShapeType="1"/>
          </p:cNvSpPr>
          <p:nvPr/>
        </p:nvSpPr>
        <p:spPr>
          <a:xfrm>
            <a:off x="2691047" y="4669737"/>
            <a:ext cx="9036761" cy="97652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400" b="1">
                <a:solidFill>
                  <a:srgbClr val="37475A"/>
                </a:solidFill>
                <a:latin typeface="Montserrat"/>
                <a:ea typeface="Calibri" panose="020F0502020204030204" pitchFamily="34" charset="0"/>
                <a:cs typeface="Times New Roman"/>
              </a:rPr>
              <a:t>Texte alternatifs </a:t>
            </a:r>
            <a:endParaRPr lang="fr-FR" sz="1400" b="1">
              <a:solidFill>
                <a:srgbClr val="37475A"/>
              </a:solidFill>
              <a:latin typeface="Montserrat" panose="00000500000000000000" pitchFamily="2"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r>
              <a:rPr lang="fr-FR" sz="1100">
                <a:solidFill>
                  <a:schemeClr val="bg1">
                    <a:lumMod val="50000"/>
                  </a:schemeClr>
                </a:solidFill>
                <a:latin typeface="Montserrat"/>
                <a:ea typeface="Calibri" panose="020F0502020204030204" pitchFamily="34" charset="0"/>
                <a:cs typeface="Times New Roman"/>
              </a:rPr>
              <a:t>Ils sont là pour vous expliquer une action précise, supprimer-les une fois que vous les avez lus !</a:t>
            </a:r>
          </a:p>
        </p:txBody>
      </p:sp>
      <p:sp>
        <p:nvSpPr>
          <p:cNvPr id="14" name="Espace réservé du contenu 2">
            <a:extLst>
              <a:ext uri="{FF2B5EF4-FFF2-40B4-BE49-F238E27FC236}">
                <a16:creationId xmlns:a16="http://schemas.microsoft.com/office/drawing/2014/main" id="{98824FD7-53AB-45B9-A548-D825D17A2B83}"/>
              </a:ext>
            </a:extLst>
          </p:cNvPr>
          <p:cNvSpPr txBox="1">
            <a:spLocks noGrp="1" noRot="1" noMove="1" noResize="1" noEditPoints="1" noAdjustHandles="1" noChangeArrowheads="1" noChangeShapeType="1"/>
          </p:cNvSpPr>
          <p:nvPr/>
        </p:nvSpPr>
        <p:spPr>
          <a:xfrm>
            <a:off x="856654" y="4921248"/>
            <a:ext cx="1834394" cy="42049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12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rPr>
              <a:t>Textes alternatifs</a:t>
            </a:r>
          </a:p>
        </p:txBody>
      </p:sp>
      <p:cxnSp>
        <p:nvCxnSpPr>
          <p:cNvPr id="15" name="Connecteur droit 14">
            <a:extLst>
              <a:ext uri="{FF2B5EF4-FFF2-40B4-BE49-F238E27FC236}">
                <a16:creationId xmlns:a16="http://schemas.microsoft.com/office/drawing/2014/main" id="{37F24C38-7BE6-4490-A7FF-3E18A18C65DF}"/>
              </a:ext>
            </a:extLst>
          </p:cNvPr>
          <p:cNvCxnSpPr>
            <a:cxnSpLocks noGrp="1" noRot="1" noMove="1" noResize="1" noEditPoints="1" noAdjustHandles="1" noChangeArrowheads="1" noChangeShapeType="1"/>
          </p:cNvCxnSpPr>
          <p:nvPr/>
        </p:nvCxnSpPr>
        <p:spPr>
          <a:xfrm>
            <a:off x="4363674" y="5503648"/>
            <a:ext cx="3464653" cy="0"/>
          </a:xfrm>
          <a:prstGeom prst="line">
            <a:avLst/>
          </a:prstGeom>
          <a:ln w="9525">
            <a:solidFill>
              <a:srgbClr val="37475A"/>
            </a:solidFill>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4B2389E5-2EDA-4BC9-A687-CEEB56FDAB2F}"/>
              </a:ext>
            </a:extLst>
          </p:cNvPr>
          <p:cNvSpPr txBox="1">
            <a:spLocks noGrp="1" noRot="1" noMove="1" noResize="1" noEditPoints="1" noAdjustHandles="1" noChangeArrowheads="1" noChangeShapeType="1"/>
          </p:cNvSpPr>
          <p:nvPr/>
        </p:nvSpPr>
        <p:spPr>
          <a:xfrm>
            <a:off x="5694026" y="5663008"/>
            <a:ext cx="824220" cy="369332"/>
          </a:xfrm>
          <a:prstGeom prst="rect">
            <a:avLst/>
          </a:prstGeom>
          <a:noFill/>
        </p:spPr>
        <p:txBody>
          <a:bodyPr wrap="square">
            <a:spAutoFit/>
          </a:bodyPr>
          <a:lstStyle/>
          <a:p>
            <a:r>
              <a:rPr lang="fr-FR" sz="1800">
                <a:solidFill>
                  <a:srgbClr val="37475A"/>
                </a:solidFill>
                <a:latin typeface="Montserrat" panose="00000500000000000000" pitchFamily="2" charset="0"/>
                <a:ea typeface="Calibri" panose="020F0502020204030204" pitchFamily="34" charset="0"/>
                <a:cs typeface="Times New Roman" panose="02020603050405020304" pitchFamily="18" charset="0"/>
              </a:rPr>
              <a:t>A lire </a:t>
            </a:r>
            <a:endParaRPr lang="fr-FR">
              <a:solidFill>
                <a:srgbClr val="37475A"/>
              </a:solidFill>
            </a:endParaRPr>
          </a:p>
        </p:txBody>
      </p:sp>
      <p:sp>
        <p:nvSpPr>
          <p:cNvPr id="19" name="ZoneTexte 18">
            <a:extLst>
              <a:ext uri="{FF2B5EF4-FFF2-40B4-BE49-F238E27FC236}">
                <a16:creationId xmlns:a16="http://schemas.microsoft.com/office/drawing/2014/main" id="{E41ABF4F-3F4C-4C61-815A-9D0698B074A0}"/>
              </a:ext>
            </a:extLst>
          </p:cNvPr>
          <p:cNvSpPr txBox="1">
            <a:spLocks noGrp="1" noRot="1" noMove="1" noResize="1" noEditPoints="1" noAdjustHandles="1" noChangeArrowheads="1" noChangeShapeType="1"/>
          </p:cNvSpPr>
          <p:nvPr/>
        </p:nvSpPr>
        <p:spPr>
          <a:xfrm>
            <a:off x="2691048" y="6073926"/>
            <a:ext cx="7131690" cy="600164"/>
          </a:xfrm>
          <a:prstGeom prst="rect">
            <a:avLst/>
          </a:prstGeom>
          <a:noFill/>
        </p:spPr>
        <p:txBody>
          <a:bodyPr wrap="square">
            <a:spAutoFit/>
          </a:bodyPr>
          <a:lstStyle/>
          <a:p>
            <a:pPr marL="285750" indent="-285750">
              <a:buFont typeface="Arial" panose="020B0604020202020204" pitchFamily="34" charset="0"/>
              <a:buChar char="•"/>
            </a:pPr>
            <a:r>
              <a:rPr lang="fr-FR" sz="1100">
                <a:solidFill>
                  <a:srgbClr val="808080"/>
                </a:solidFill>
                <a:latin typeface="Montserrat" panose="00000500000000000000" pitchFamily="2" charset="0"/>
                <a:cs typeface="Times New Roman" panose="02020603050405020304" pitchFamily="18" charset="0"/>
              </a:rPr>
              <a:t>Cette page sera à supprimer </a:t>
            </a:r>
          </a:p>
          <a:p>
            <a:endParaRPr lang="fr-FR" sz="1100">
              <a:solidFill>
                <a:srgbClr val="808080"/>
              </a:solidFill>
              <a:latin typeface="Montserrat" panose="00000500000000000000" pitchFamily="2" charset="0"/>
              <a:cs typeface="Times New Roman" panose="02020603050405020304" pitchFamily="18" charset="0"/>
            </a:endParaRPr>
          </a:p>
          <a:p>
            <a:pPr marL="285750" indent="-285750">
              <a:buFont typeface="Arial" panose="020B0604020202020204" pitchFamily="34" charset="0"/>
              <a:buChar char="•"/>
            </a:pPr>
            <a:r>
              <a:rPr lang="fr-FR" sz="1100">
                <a:solidFill>
                  <a:srgbClr val="808080"/>
                </a:solidFill>
                <a:latin typeface="Montserrat" panose="00000500000000000000" pitchFamily="2" charset="0"/>
                <a:cs typeface="Times New Roman" panose="02020603050405020304" pitchFamily="18" charset="0"/>
              </a:rPr>
              <a:t>Attention à ne pas toucher aux autres éléments au risque de dérégler la mise en forme </a:t>
            </a:r>
            <a:endParaRPr lang="fr-FR" sz="1100"/>
          </a:p>
        </p:txBody>
      </p:sp>
      <p:pic>
        <p:nvPicPr>
          <p:cNvPr id="20" name="Picture 8" descr="Conditions générales">
            <a:extLst>
              <a:ext uri="{FF2B5EF4-FFF2-40B4-BE49-F238E27FC236}">
                <a16:creationId xmlns:a16="http://schemas.microsoft.com/office/drawing/2014/main" id="{C9741C97-B96C-46A8-95BE-F7AEEE09BE52}"/>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Connecteur droit 15">
            <a:extLst>
              <a:ext uri="{FF2B5EF4-FFF2-40B4-BE49-F238E27FC236}">
                <a16:creationId xmlns:a16="http://schemas.microsoft.com/office/drawing/2014/main" id="{B6EDE273-F592-4AB1-8B90-0E82202C641B}"/>
              </a:ext>
            </a:extLst>
          </p:cNvPr>
          <p:cNvCxnSpPr>
            <a:cxnSpLocks noGrp="1" noRot="1" noMove="1" noResize="1" noEditPoints="1" noAdjustHandles="1" noChangeArrowheads="1" noChangeShapeType="1"/>
          </p:cNvCxnSpPr>
          <p:nvPr/>
        </p:nvCxnSpPr>
        <p:spPr>
          <a:xfrm>
            <a:off x="712675" y="269981"/>
            <a:ext cx="0" cy="6590247"/>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815065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DE68B10-5094-4F2F-9AA4-42910E4BB4CA}"/>
              </a:ext>
            </a:extLst>
          </p:cNvPr>
          <p:cNvSpPr>
            <a:spLocks noGrp="1"/>
          </p:cNvSpPr>
          <p:nvPr>
            <p:ph idx="1"/>
          </p:nvPr>
        </p:nvSpPr>
        <p:spPr>
          <a:xfrm>
            <a:off x="1539030" y="1672404"/>
            <a:ext cx="9113939" cy="4351338"/>
          </a:xfrm>
        </p:spPr>
        <p:txBody>
          <a:bodyPr/>
          <a:lstStyle/>
          <a:p>
            <a:pPr marL="0" indent="0">
              <a:buNone/>
            </a:pPr>
            <a:endParaRPr lang="fr-FR"/>
          </a:p>
          <a:p>
            <a:pPr marL="0" indent="0">
              <a:buNone/>
            </a:pPr>
            <a:endParaRPr lang="fr-FR"/>
          </a:p>
          <a:p>
            <a:pPr marL="0" indent="0">
              <a:buNone/>
            </a:pPr>
            <a:endParaRPr lang="fr-FR"/>
          </a:p>
          <a:p>
            <a:pPr marL="0" indent="0">
              <a:buNone/>
            </a:pPr>
            <a:r>
              <a:rPr lang="fr-FR" sz="2800" i="1">
                <a:solidFill>
                  <a:schemeClr val="accent4">
                    <a:lumMod val="75000"/>
                  </a:schemeClr>
                </a:solidFill>
              </a:rPr>
              <a:t>		Mettez une photo de votre propriété ICI </a:t>
            </a:r>
          </a:p>
        </p:txBody>
      </p:sp>
      <p:sp>
        <p:nvSpPr>
          <p:cNvPr id="11" name="Titre 1">
            <a:extLst>
              <a:ext uri="{FF2B5EF4-FFF2-40B4-BE49-F238E27FC236}">
                <a16:creationId xmlns:a16="http://schemas.microsoft.com/office/drawing/2014/main" id="{F9CDA034-8583-4BD6-AE69-5F9D57CC4EDC}"/>
              </a:ext>
            </a:extLst>
          </p:cNvPr>
          <p:cNvSpPr txBox="1">
            <a:spLocks noGrp="1" noRot="1" noMove="1" noResize="1" noEditPoints="1" noAdjustHandles="1" noChangeArrowheads="1" noChangeShapeType="1"/>
          </p:cNvSpPr>
          <p:nvPr/>
        </p:nvSpPr>
        <p:spPr>
          <a:xfrm>
            <a:off x="838200" y="247679"/>
            <a:ext cx="10515600" cy="8409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r>
              <a:rPr lang="fr-FR" sz="2400">
                <a:solidFill>
                  <a:srgbClr val="37475A"/>
                </a:solidFill>
                <a:latin typeface="Arial"/>
                <a:ea typeface="Roboto"/>
                <a:cs typeface="Arial"/>
              </a:rPr>
              <a:t>Bienvenue à </a:t>
            </a:r>
            <a:r>
              <a:rPr lang="fr-FR" sz="2400" i="1">
                <a:solidFill>
                  <a:schemeClr val="accent4">
                    <a:lumMod val="75000"/>
                  </a:schemeClr>
                </a:solidFill>
                <a:latin typeface="Arial"/>
                <a:ea typeface="Roboto"/>
                <a:cs typeface="Arial"/>
              </a:rPr>
              <a:t>mettez le nom de votre propriété</a:t>
            </a:r>
          </a:p>
        </p:txBody>
      </p:sp>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 4">
            <a:extLst>
              <a:ext uri="{FF2B5EF4-FFF2-40B4-BE49-F238E27FC236}">
                <a16:creationId xmlns:a16="http://schemas.microsoft.com/office/drawing/2014/main" id="{65B2B4EE-3BAE-4E73-990E-D118FA70A5F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588044" y="3996756"/>
            <a:ext cx="1015910" cy="727010"/>
          </a:xfrm>
          <a:prstGeom prst="rect">
            <a:avLst/>
          </a:prstGeom>
        </p:spPr>
      </p:pic>
      <p:sp>
        <p:nvSpPr>
          <p:cNvPr id="8" name="ZoneTexte 7">
            <a:extLst>
              <a:ext uri="{FF2B5EF4-FFF2-40B4-BE49-F238E27FC236}">
                <a16:creationId xmlns:a16="http://schemas.microsoft.com/office/drawing/2014/main" id="{EC310809-9B39-4753-9D6B-9FA443704CC7}"/>
              </a:ext>
            </a:extLst>
          </p:cNvPr>
          <p:cNvSpPr txBox="1"/>
          <p:nvPr/>
        </p:nvSpPr>
        <p:spPr>
          <a:xfrm>
            <a:off x="11881607" y="6353555"/>
            <a:ext cx="260059"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1</a:t>
            </a:r>
            <a:endParaRPr lang="fr-FR" sz="1050"/>
          </a:p>
        </p:txBody>
      </p:sp>
      <p:cxnSp>
        <p:nvCxnSpPr>
          <p:cNvPr id="4" name="Connecteur droit 3">
            <a:extLst>
              <a:ext uri="{FF2B5EF4-FFF2-40B4-BE49-F238E27FC236}">
                <a16:creationId xmlns:a16="http://schemas.microsoft.com/office/drawing/2014/main" id="{6A9C1037-F7D8-468C-975C-6B8A65991736}"/>
              </a:ext>
            </a:extLst>
          </p:cNvPr>
          <p:cNvCxnSpPr>
            <a:cxnSpLocks noGrp="1" noRot="1" noMove="1" noResize="1" noEditPoints="1" noAdjustHandles="1" noChangeArrowheads="1" noChangeShapeType="1"/>
          </p:cNvCxnSpPr>
          <p:nvPr/>
        </p:nvCxnSpPr>
        <p:spPr>
          <a:xfrm>
            <a:off x="714939" y="330076"/>
            <a:ext cx="0" cy="6527924"/>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481351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1">
            <a:extLst>
              <a:ext uri="{FF2B5EF4-FFF2-40B4-BE49-F238E27FC236}">
                <a16:creationId xmlns:a16="http://schemas.microsoft.com/office/drawing/2014/main" id="{F9CDA034-8583-4BD6-AE69-5F9D57CC4EDC}"/>
              </a:ext>
            </a:extLst>
          </p:cNvPr>
          <p:cNvSpPr txBox="1">
            <a:spLocks noGrp="1" noRot="1" noMove="1" noResize="1" noEditPoints="1" noAdjustHandles="1" noChangeArrowheads="1" noChangeShapeType="1"/>
          </p:cNvSpPr>
          <p:nvPr/>
        </p:nvSpPr>
        <p:spPr>
          <a:xfrm>
            <a:off x="838200" y="247679"/>
            <a:ext cx="10515600" cy="8409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r>
              <a:rPr lang="fr-FR" sz="2400">
                <a:solidFill>
                  <a:schemeClr val="accent4">
                    <a:lumMod val="75000"/>
                  </a:schemeClr>
                </a:solidFill>
                <a:latin typeface="Arial" panose="020B0604020202020204" pitchFamily="34" charset="0"/>
                <a:ea typeface="Roboto" panose="02000000000000000000" pitchFamily="2" charset="0"/>
                <a:cs typeface="Arial" panose="020B0604020202020204" pitchFamily="34" charset="0"/>
              </a:rPr>
              <a:t>Mettez une photo de vous </a:t>
            </a:r>
            <a:endParaRPr lang="fr-FR" sz="2400">
              <a:solidFill>
                <a:schemeClr val="accent6">
                  <a:lumMod val="60000"/>
                  <a:lumOff val="40000"/>
                </a:schemeClr>
              </a:solidFill>
              <a:latin typeface="Arial" panose="020B0604020202020204" pitchFamily="34" charset="0"/>
              <a:ea typeface="Roboto" panose="02000000000000000000" pitchFamily="2" charset="0"/>
              <a:cs typeface="Arial" panose="020B0604020202020204" pitchFamily="34" charset="0"/>
            </a:endParaRPr>
          </a:p>
        </p:txBody>
      </p:sp>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 4">
            <a:extLst>
              <a:ext uri="{FF2B5EF4-FFF2-40B4-BE49-F238E27FC236}">
                <a16:creationId xmlns:a16="http://schemas.microsoft.com/office/drawing/2014/main" id="{D750AEB4-EE57-47EB-9A5A-7CA34526C40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588045" y="1907026"/>
            <a:ext cx="1015910" cy="727010"/>
          </a:xfrm>
          <a:prstGeom prst="rect">
            <a:avLst/>
          </a:prstGeom>
        </p:spPr>
      </p:pic>
      <p:sp>
        <p:nvSpPr>
          <p:cNvPr id="7" name="ZoneTexte 6">
            <a:extLst>
              <a:ext uri="{FF2B5EF4-FFF2-40B4-BE49-F238E27FC236}">
                <a16:creationId xmlns:a16="http://schemas.microsoft.com/office/drawing/2014/main" id="{896FD44E-0DC3-4563-9000-A5EB48883B8F}"/>
              </a:ext>
            </a:extLst>
          </p:cNvPr>
          <p:cNvSpPr txBox="1"/>
          <p:nvPr/>
        </p:nvSpPr>
        <p:spPr>
          <a:xfrm>
            <a:off x="838200" y="3571139"/>
            <a:ext cx="4284164" cy="369332"/>
          </a:xfrm>
          <a:prstGeom prst="rect">
            <a:avLst/>
          </a:prstGeom>
          <a:noFill/>
        </p:spPr>
        <p:txBody>
          <a:bodyPr wrap="square" lIns="91440" tIns="45720" rIns="91440" bIns="45720" anchor="t">
            <a:spAutoFit/>
          </a:bodyPr>
          <a:lstStyle/>
          <a:p>
            <a:r>
              <a:rPr lang="fr-FR">
                <a:solidFill>
                  <a:srgbClr val="37475A"/>
                </a:solidFill>
                <a:latin typeface="Montserrat"/>
                <a:ea typeface="Calibri" panose="020F0502020204030204" pitchFamily="34" charset="0"/>
                <a:cs typeface="Times New Roman"/>
              </a:rPr>
              <a:t>Le</a:t>
            </a:r>
            <a:r>
              <a:rPr lang="fr-FR" sz="1800">
                <a:solidFill>
                  <a:srgbClr val="37475A"/>
                </a:solidFill>
                <a:effectLst/>
                <a:latin typeface="Montserrat"/>
                <a:ea typeface="Calibri" panose="020F0502020204030204" pitchFamily="34" charset="0"/>
                <a:cs typeface="Times New Roman"/>
              </a:rPr>
              <a:t> </a:t>
            </a:r>
            <a:r>
              <a:rPr lang="fr-FR">
                <a:solidFill>
                  <a:srgbClr val="37475A"/>
                </a:solidFill>
                <a:latin typeface="Montserrat"/>
                <a:ea typeface="Calibri" panose="020F0502020204030204" pitchFamily="34" charset="0"/>
                <a:cs typeface="Times New Roman"/>
              </a:rPr>
              <a:t>mot </a:t>
            </a:r>
            <a:r>
              <a:rPr lang="fr-FR" sz="1800">
                <a:solidFill>
                  <a:srgbClr val="37475A"/>
                </a:solidFill>
                <a:effectLst/>
                <a:latin typeface="Montserrat"/>
                <a:ea typeface="Calibri" panose="020F0502020204030204" pitchFamily="34" charset="0"/>
                <a:cs typeface="Times New Roman"/>
              </a:rPr>
              <a:t>des propriétaires</a:t>
            </a:r>
            <a:r>
              <a:rPr lang="fr-FR">
                <a:solidFill>
                  <a:srgbClr val="37475A"/>
                </a:solidFill>
                <a:latin typeface="Montserrat"/>
                <a:ea typeface="Calibri" panose="020F0502020204030204" pitchFamily="34" charset="0"/>
                <a:cs typeface="Times New Roman"/>
              </a:rPr>
              <a:t> </a:t>
            </a:r>
            <a:endParaRPr lang="fr-FR">
              <a:solidFill>
                <a:srgbClr val="37475A"/>
              </a:solidFill>
            </a:endParaRPr>
          </a:p>
        </p:txBody>
      </p:sp>
      <p:sp>
        <p:nvSpPr>
          <p:cNvPr id="12" name="ZoneTexte 11">
            <a:extLst>
              <a:ext uri="{FF2B5EF4-FFF2-40B4-BE49-F238E27FC236}">
                <a16:creationId xmlns:a16="http://schemas.microsoft.com/office/drawing/2014/main" id="{4800ED94-D8D0-435B-B858-1A25154D4A38}"/>
              </a:ext>
            </a:extLst>
          </p:cNvPr>
          <p:cNvSpPr txBox="1"/>
          <p:nvPr/>
        </p:nvSpPr>
        <p:spPr>
          <a:xfrm>
            <a:off x="838200" y="4353778"/>
            <a:ext cx="10914776" cy="646331"/>
          </a:xfrm>
          <a:prstGeom prst="rect">
            <a:avLst/>
          </a:prstGeom>
          <a:noFill/>
        </p:spPr>
        <p:txBody>
          <a:bodyPr wrap="square">
            <a:spAutoFit/>
          </a:bodyPr>
          <a:lstStyle/>
          <a:p>
            <a:r>
              <a:rPr lang="fr-FR" sz="1800">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rPr>
              <a:t>(</a:t>
            </a:r>
            <a:r>
              <a:rPr lang="fr-FR" sz="1800" i="1">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rPr>
              <a:t>Présentez- vous en quelques lignes, en racontant l’histoire de la propriété, vous pouvez également ajouter quelques anecdotes sur cette dernière)</a:t>
            </a:r>
            <a:endParaRPr lang="fr-FR" sz="180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ZoneTexte 14">
            <a:extLst>
              <a:ext uri="{FF2B5EF4-FFF2-40B4-BE49-F238E27FC236}">
                <a16:creationId xmlns:a16="http://schemas.microsoft.com/office/drawing/2014/main" id="{A28EF827-1947-4BBF-8EFA-EBBEC7FFE563}"/>
              </a:ext>
            </a:extLst>
          </p:cNvPr>
          <p:cNvSpPr txBox="1"/>
          <p:nvPr/>
        </p:nvSpPr>
        <p:spPr>
          <a:xfrm>
            <a:off x="11881607" y="6353555"/>
            <a:ext cx="260059"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2</a:t>
            </a:r>
            <a:endParaRPr lang="fr-FR" sz="1050"/>
          </a:p>
        </p:txBody>
      </p:sp>
      <p:cxnSp>
        <p:nvCxnSpPr>
          <p:cNvPr id="8" name="Connecteur droit 7">
            <a:extLst>
              <a:ext uri="{FF2B5EF4-FFF2-40B4-BE49-F238E27FC236}">
                <a16:creationId xmlns:a16="http://schemas.microsoft.com/office/drawing/2014/main" id="{6AC8E4C1-1321-4793-A088-4770EEB71E0C}"/>
              </a:ext>
            </a:extLst>
          </p:cNvPr>
          <p:cNvCxnSpPr>
            <a:cxnSpLocks noGrp="1" noRot="1" noMove="1" noResize="1" noEditPoints="1" noAdjustHandles="1" noChangeArrowheads="1" noChangeShapeType="1"/>
          </p:cNvCxnSpPr>
          <p:nvPr/>
        </p:nvCxnSpPr>
        <p:spPr>
          <a:xfrm>
            <a:off x="719399" y="326571"/>
            <a:ext cx="0" cy="6534747"/>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98029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Sommaire</a:t>
            </a:r>
            <a:r>
              <a:rPr lang="fr-FR" sz="2400">
                <a:solidFill>
                  <a:schemeClr val="accent6">
                    <a:lumMod val="60000"/>
                    <a:lumOff val="40000"/>
                  </a:schemeClr>
                </a:solidFill>
                <a:latin typeface="Arial" panose="020B0604020202020204" pitchFamily="34" charset="0"/>
                <a:ea typeface="Roboto" panose="02000000000000000000" pitchFamily="2" charset="0"/>
                <a:cs typeface="Arial" panose="020B0604020202020204" pitchFamily="34" charset="0"/>
              </a:rPr>
              <a:t> </a:t>
            </a:r>
          </a:p>
        </p:txBody>
      </p:sp>
      <p:sp>
        <p:nvSpPr>
          <p:cNvPr id="9" name="Espace réservé du contenu 2">
            <a:extLst>
              <a:ext uri="{FF2B5EF4-FFF2-40B4-BE49-F238E27FC236}">
                <a16:creationId xmlns:a16="http://schemas.microsoft.com/office/drawing/2014/main" id="{8F39CD65-0116-4494-B29B-064B7E8FA5B9}"/>
              </a:ext>
            </a:extLst>
          </p:cNvPr>
          <p:cNvSpPr>
            <a:spLocks noGrp="1" noRot="1" noMove="1" noResize="1" noEditPoints="1" noAdjustHandles="1" noChangeArrowheads="1" noChangeShapeType="1"/>
          </p:cNvSpPr>
          <p:nvPr>
            <p:ph idx="1"/>
          </p:nvPr>
        </p:nvSpPr>
        <p:spPr>
          <a:xfrm>
            <a:off x="931178" y="1372392"/>
            <a:ext cx="11065079" cy="4877406"/>
          </a:xfrm>
        </p:spPr>
        <p:txBody>
          <a:bodyPr vert="horz" lIns="91440" tIns="45720" rIns="91440" bIns="45720" rtlCol="0" anchor="t">
            <a:normAutofit/>
          </a:bodyPr>
          <a:lstStyle/>
          <a:p>
            <a:r>
              <a:rPr lang="fr-FR" sz="1800">
                <a:solidFill>
                  <a:srgbClr val="808080"/>
                </a:solidFill>
                <a:effectLst/>
                <a:latin typeface="Montserrat"/>
                <a:ea typeface="Calibri" panose="020F0502020204030204" pitchFamily="34" charset="0"/>
                <a:cs typeface="Times New Roman"/>
              </a:rPr>
              <a:t>Accès à la propriété ……………………………………………. 4</a:t>
            </a:r>
          </a:p>
          <a:p>
            <a:pPr marL="0" indent="0">
              <a:buNone/>
            </a:pPr>
            <a:endParaRPr lang="fr-FR" sz="1800">
              <a:solidFill>
                <a:srgbClr val="808080"/>
              </a:solidFill>
              <a:effectLst/>
              <a:latin typeface="Montserrat" panose="00000500000000000000" pitchFamily="2" charset="0"/>
              <a:ea typeface="Calibri" panose="020F0502020204030204" pitchFamily="34" charset="0"/>
              <a:cs typeface="Times New Roman" panose="02020603050405020304" pitchFamily="18" charset="0"/>
            </a:endParaRPr>
          </a:p>
          <a:p>
            <a:r>
              <a:rPr lang="fr-FR" sz="1800">
                <a:solidFill>
                  <a:srgbClr val="808080"/>
                </a:solidFill>
                <a:latin typeface="Montserrat"/>
                <a:ea typeface="Calibri" panose="020F0502020204030204" pitchFamily="34" charset="0"/>
                <a:cs typeface="Times New Roman"/>
              </a:rPr>
              <a:t>Votre arrivée au logement ………………………………. 5 – 6</a:t>
            </a:r>
          </a:p>
          <a:p>
            <a:pPr marL="0" indent="0">
              <a:buNone/>
            </a:pPr>
            <a:endParaRPr lang="fr-FR" sz="1800">
              <a:solidFill>
                <a:srgbClr val="808080"/>
              </a:solidFill>
              <a:latin typeface="Montserrat" panose="00000500000000000000" pitchFamily="2" charset="0"/>
              <a:ea typeface="Calibri" panose="020F0502020204030204" pitchFamily="34" charset="0"/>
              <a:cs typeface="Times New Roman" panose="02020603050405020304" pitchFamily="18" charset="0"/>
            </a:endParaRPr>
          </a:p>
          <a:p>
            <a:r>
              <a:rPr lang="fr-FR" sz="1800">
                <a:solidFill>
                  <a:srgbClr val="808080"/>
                </a:solidFill>
                <a:effectLst/>
                <a:latin typeface="Montserrat"/>
                <a:ea typeface="Calibri" panose="020F0502020204030204" pitchFamily="34" charset="0"/>
                <a:cs typeface="Times New Roman"/>
              </a:rPr>
              <a:t>La vie dans le logement ……………………………………. 7 – 8</a:t>
            </a:r>
          </a:p>
          <a:p>
            <a:endParaRPr lang="fr-FR" sz="1800">
              <a:solidFill>
                <a:srgbClr val="808080"/>
              </a:solidFill>
              <a:latin typeface="Montserrat" panose="00000500000000000000" pitchFamily="2" charset="0"/>
              <a:ea typeface="Calibri" panose="020F0502020204030204" pitchFamily="34" charset="0"/>
              <a:cs typeface="Times New Roman" panose="02020603050405020304" pitchFamily="18" charset="0"/>
            </a:endParaRPr>
          </a:p>
          <a:p>
            <a:r>
              <a:rPr lang="fr-FR" sz="1800">
                <a:solidFill>
                  <a:srgbClr val="808080"/>
                </a:solidFill>
                <a:latin typeface="Montserrat"/>
                <a:ea typeface="Calibri" panose="020F0502020204030204" pitchFamily="34" charset="0"/>
                <a:cs typeface="Times New Roman"/>
              </a:rPr>
              <a:t>Informations</a:t>
            </a:r>
            <a:r>
              <a:rPr lang="fr-FR" sz="1800">
                <a:solidFill>
                  <a:srgbClr val="808080"/>
                </a:solidFill>
                <a:effectLst/>
                <a:latin typeface="Montserrat"/>
                <a:ea typeface="Calibri" panose="020F0502020204030204" pitchFamily="34" charset="0"/>
                <a:cs typeface="Times New Roman"/>
              </a:rPr>
              <a:t> pratiques ………………………………………… 9 - 10</a:t>
            </a:r>
          </a:p>
          <a:p>
            <a:endParaRPr lang="fr-FR" sz="1800">
              <a:solidFill>
                <a:srgbClr val="808080"/>
              </a:solidFill>
              <a:latin typeface="Montserrat" panose="00000500000000000000" pitchFamily="2" charset="0"/>
              <a:ea typeface="Calibri" panose="020F0502020204030204" pitchFamily="34" charset="0"/>
              <a:cs typeface="Times New Roman" panose="02020603050405020304" pitchFamily="18" charset="0"/>
            </a:endParaRPr>
          </a:p>
          <a:p>
            <a:r>
              <a:rPr lang="fr-FR" sz="1800">
                <a:solidFill>
                  <a:srgbClr val="808080"/>
                </a:solidFill>
                <a:effectLst/>
                <a:latin typeface="Montserrat"/>
                <a:ea typeface="Calibri" panose="020F0502020204030204" pitchFamily="34" charset="0"/>
                <a:cs typeface="Times New Roman"/>
              </a:rPr>
              <a:t>Visiter la région ……………………………………………………… 11 - 12</a:t>
            </a:r>
          </a:p>
          <a:p>
            <a:endParaRPr lang="fr-FR" sz="1800">
              <a:solidFill>
                <a:srgbClr val="808080"/>
              </a:solidFill>
              <a:latin typeface="Montserrat" panose="00000500000000000000" pitchFamily="2" charset="0"/>
              <a:ea typeface="Calibri" panose="020F0502020204030204" pitchFamily="34" charset="0"/>
              <a:cs typeface="Times New Roman" panose="02020603050405020304" pitchFamily="18" charset="0"/>
            </a:endParaRPr>
          </a:p>
          <a:p>
            <a:r>
              <a:rPr lang="fr-FR" sz="1800">
                <a:solidFill>
                  <a:srgbClr val="808080"/>
                </a:solidFill>
                <a:effectLst/>
                <a:latin typeface="Montserrat"/>
                <a:ea typeface="Calibri" panose="020F0502020204030204" pitchFamily="34" charset="0"/>
                <a:cs typeface="Times New Roman"/>
              </a:rPr>
              <a:t>Après votre séjour …………………………………………………. 13</a:t>
            </a:r>
            <a:endParaRPr lang="fr-FR" sz="1800">
              <a:effectLst/>
              <a:latin typeface="Montserrat"/>
              <a:ea typeface="Calibri" panose="020F0502020204030204" pitchFamily="34" charset="0"/>
              <a:cs typeface="Times New Roman"/>
            </a:endParaRPr>
          </a:p>
        </p:txBody>
      </p:sp>
      <p:sp>
        <p:nvSpPr>
          <p:cNvPr id="10" name="ZoneTexte 9">
            <a:extLst>
              <a:ext uri="{FF2B5EF4-FFF2-40B4-BE49-F238E27FC236}">
                <a16:creationId xmlns:a16="http://schemas.microsoft.com/office/drawing/2014/main" id="{B5FFFE11-8ECC-4FF2-927C-4063AD432704}"/>
              </a:ext>
            </a:extLst>
          </p:cNvPr>
          <p:cNvSpPr txBox="1"/>
          <p:nvPr/>
        </p:nvSpPr>
        <p:spPr>
          <a:xfrm>
            <a:off x="11881607" y="6353555"/>
            <a:ext cx="260059"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3</a:t>
            </a:r>
            <a:endParaRPr lang="fr-FR" sz="1050"/>
          </a:p>
        </p:txBody>
      </p:sp>
      <p:cxnSp>
        <p:nvCxnSpPr>
          <p:cNvPr id="6" name="Connecteur droit 5">
            <a:extLst>
              <a:ext uri="{FF2B5EF4-FFF2-40B4-BE49-F238E27FC236}">
                <a16:creationId xmlns:a16="http://schemas.microsoft.com/office/drawing/2014/main" id="{648595EE-A334-47EA-A1E2-8CBB0E234CB2}"/>
              </a:ext>
            </a:extLst>
          </p:cNvPr>
          <p:cNvCxnSpPr>
            <a:cxnSpLocks/>
          </p:cNvCxnSpPr>
          <p:nvPr/>
        </p:nvCxnSpPr>
        <p:spPr>
          <a:xfrm>
            <a:off x="719399" y="348057"/>
            <a:ext cx="0" cy="6509943"/>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045419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Accès à la propriété  </a:t>
            </a:r>
          </a:p>
        </p:txBody>
      </p:sp>
      <p:sp>
        <p:nvSpPr>
          <p:cNvPr id="10" name="ZoneTexte 9">
            <a:extLst>
              <a:ext uri="{FF2B5EF4-FFF2-40B4-BE49-F238E27FC236}">
                <a16:creationId xmlns:a16="http://schemas.microsoft.com/office/drawing/2014/main" id="{B5FFFE11-8ECC-4FF2-927C-4063AD432704}"/>
              </a:ext>
            </a:extLst>
          </p:cNvPr>
          <p:cNvSpPr txBox="1"/>
          <p:nvPr/>
        </p:nvSpPr>
        <p:spPr>
          <a:xfrm>
            <a:off x="11881607" y="6353555"/>
            <a:ext cx="260059"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4</a:t>
            </a:r>
            <a:endParaRPr lang="fr-FR" sz="1050"/>
          </a:p>
        </p:txBody>
      </p:sp>
      <p:pic>
        <p:nvPicPr>
          <p:cNvPr id="6" name="Graphique 21">
            <a:extLst>
              <a:ext uri="{FF2B5EF4-FFF2-40B4-BE49-F238E27FC236}">
                <a16:creationId xmlns:a16="http://schemas.microsoft.com/office/drawing/2014/main" id="{DBB19A08-6E3B-4E78-B4C2-32D041194C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19205" y="1467413"/>
            <a:ext cx="302895" cy="302895"/>
          </a:xfrm>
          <a:prstGeom prst="rect">
            <a:avLst/>
          </a:prstGeom>
        </p:spPr>
      </p:pic>
      <p:sp>
        <p:nvSpPr>
          <p:cNvPr id="7" name="ZoneTexte 6">
            <a:extLst>
              <a:ext uri="{FF2B5EF4-FFF2-40B4-BE49-F238E27FC236}">
                <a16:creationId xmlns:a16="http://schemas.microsoft.com/office/drawing/2014/main" id="{9ECE1FFE-8B85-4FE7-A951-359CF10B02F8}"/>
              </a:ext>
            </a:extLst>
          </p:cNvPr>
          <p:cNvSpPr txBox="1"/>
          <p:nvPr/>
        </p:nvSpPr>
        <p:spPr>
          <a:xfrm>
            <a:off x="1811836" y="1467413"/>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Plan d’accès </a:t>
            </a:r>
            <a:endParaRPr lang="fr-FR">
              <a:solidFill>
                <a:srgbClr val="37475A"/>
              </a:solidFill>
            </a:endParaRPr>
          </a:p>
        </p:txBody>
      </p:sp>
      <p:sp>
        <p:nvSpPr>
          <p:cNvPr id="11" name="Espace réservé du contenu 2">
            <a:extLst>
              <a:ext uri="{FF2B5EF4-FFF2-40B4-BE49-F238E27FC236}">
                <a16:creationId xmlns:a16="http://schemas.microsoft.com/office/drawing/2014/main" id="{9295DD80-E608-47E6-A888-986BD1C3840F}"/>
              </a:ext>
            </a:extLst>
          </p:cNvPr>
          <p:cNvSpPr txBox="1">
            <a:spLocks/>
          </p:cNvSpPr>
          <p:nvPr/>
        </p:nvSpPr>
        <p:spPr>
          <a:xfrm>
            <a:off x="1259815" y="1852680"/>
            <a:ext cx="9036761" cy="9765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11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rPr>
              <a:t>(Si possible, insérez une image d’un plan ci-dessous, </a:t>
            </a:r>
          </a:p>
          <a:p>
            <a:pPr marL="0" indent="0">
              <a:buFont typeface="Arial" panose="020B0604020202020204" pitchFamily="34" charset="0"/>
              <a:buNone/>
            </a:pPr>
            <a:r>
              <a:rPr lang="fr-FR" sz="11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rPr>
              <a:t>Sinon, supprimez cette catégorie)</a:t>
            </a:r>
          </a:p>
        </p:txBody>
      </p:sp>
      <p:pic>
        <p:nvPicPr>
          <p:cNvPr id="12" name="Image 11">
            <a:extLst>
              <a:ext uri="{FF2B5EF4-FFF2-40B4-BE49-F238E27FC236}">
                <a16:creationId xmlns:a16="http://schemas.microsoft.com/office/drawing/2014/main" id="{11A23CCE-B144-48E2-AC21-375EC4FA3968}"/>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5588045" y="2184566"/>
            <a:ext cx="1015910" cy="727010"/>
          </a:xfrm>
          <a:prstGeom prst="rect">
            <a:avLst/>
          </a:prstGeom>
        </p:spPr>
      </p:pic>
      <p:pic>
        <p:nvPicPr>
          <p:cNvPr id="14" name="Image 13">
            <a:extLst>
              <a:ext uri="{FF2B5EF4-FFF2-40B4-BE49-F238E27FC236}">
                <a16:creationId xmlns:a16="http://schemas.microsoft.com/office/drawing/2014/main" id="{B25306A8-F970-4B73-AB90-5A78B07F313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38430" y="4075671"/>
            <a:ext cx="335915" cy="264795"/>
          </a:xfrm>
          <a:prstGeom prst="rect">
            <a:avLst/>
          </a:prstGeom>
        </p:spPr>
      </p:pic>
      <p:sp>
        <p:nvSpPr>
          <p:cNvPr id="15" name="ZoneTexte 14">
            <a:extLst>
              <a:ext uri="{FF2B5EF4-FFF2-40B4-BE49-F238E27FC236}">
                <a16:creationId xmlns:a16="http://schemas.microsoft.com/office/drawing/2014/main" id="{2372B1CC-BBC6-491A-900C-098D50959B61}"/>
              </a:ext>
            </a:extLst>
          </p:cNvPr>
          <p:cNvSpPr txBox="1"/>
          <p:nvPr/>
        </p:nvSpPr>
        <p:spPr>
          <a:xfrm>
            <a:off x="1827607" y="4075671"/>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Transports</a:t>
            </a:r>
            <a:endParaRPr lang="fr-FR">
              <a:solidFill>
                <a:srgbClr val="37475A"/>
              </a:solidFill>
            </a:endParaRPr>
          </a:p>
        </p:txBody>
      </p:sp>
      <p:sp>
        <p:nvSpPr>
          <p:cNvPr id="16" name="Espace réservé du contenu 2">
            <a:extLst>
              <a:ext uri="{FF2B5EF4-FFF2-40B4-BE49-F238E27FC236}">
                <a16:creationId xmlns:a16="http://schemas.microsoft.com/office/drawing/2014/main" id="{5DBE424C-6112-42C2-9167-66D7B3ED3F90}"/>
              </a:ext>
            </a:extLst>
          </p:cNvPr>
          <p:cNvSpPr txBox="1">
            <a:spLocks/>
          </p:cNvSpPr>
          <p:nvPr/>
        </p:nvSpPr>
        <p:spPr>
          <a:xfrm>
            <a:off x="1259815" y="4407578"/>
            <a:ext cx="9036761" cy="26479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100" i="1">
                <a:solidFill>
                  <a:srgbClr val="C45911"/>
                </a:solidFill>
                <a:effectLst/>
                <a:latin typeface="Montserrat"/>
                <a:ea typeface="Calibri" panose="020F0502020204030204" pitchFamily="34" charset="0"/>
                <a:cs typeface="Times New Roman"/>
              </a:rPr>
              <a:t>Indiquez les moyens de transports à proximité (bus, métro, aéroport, gare, etc.) et comment se rendre </a:t>
            </a:r>
            <a:r>
              <a:rPr lang="fr-FR" sz="1100" i="1">
                <a:solidFill>
                  <a:srgbClr val="C45911"/>
                </a:solidFill>
                <a:latin typeface="Montserrat"/>
                <a:ea typeface="Calibri" panose="020F0502020204030204" pitchFamily="34" charset="0"/>
                <a:cs typeface="Times New Roman"/>
              </a:rPr>
              <a:t>au </a:t>
            </a:r>
            <a:r>
              <a:rPr lang="fr-FR" sz="1100" i="1">
                <a:solidFill>
                  <a:srgbClr val="C45911"/>
                </a:solidFill>
                <a:effectLst/>
                <a:latin typeface="Montserrat"/>
                <a:ea typeface="Calibri" panose="020F0502020204030204" pitchFamily="34" charset="0"/>
                <a:cs typeface="Times New Roman"/>
              </a:rPr>
              <a:t>logement.</a:t>
            </a:r>
            <a:endParaRPr lang="fr-FR" sz="1100" i="1">
              <a:effectLst/>
              <a:latin typeface="Montserrat"/>
              <a:ea typeface="Calibri" panose="020F0502020204030204" pitchFamily="34" charset="0"/>
              <a:cs typeface="Times New Roman"/>
            </a:endParaRPr>
          </a:p>
        </p:txBody>
      </p:sp>
      <p:sp>
        <p:nvSpPr>
          <p:cNvPr id="17" name="ZoneTexte 16">
            <a:extLst>
              <a:ext uri="{FF2B5EF4-FFF2-40B4-BE49-F238E27FC236}">
                <a16:creationId xmlns:a16="http://schemas.microsoft.com/office/drawing/2014/main" id="{78F3BF57-D65C-4737-9DB3-FFB35A5A7521}"/>
              </a:ext>
            </a:extLst>
          </p:cNvPr>
          <p:cNvSpPr txBox="1"/>
          <p:nvPr/>
        </p:nvSpPr>
        <p:spPr>
          <a:xfrm>
            <a:off x="1332032" y="4937168"/>
            <a:ext cx="7131690" cy="1446550"/>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fr-FR" sz="1100">
                <a:solidFill>
                  <a:srgbClr val="808080"/>
                </a:solidFill>
                <a:latin typeface="Montserrat"/>
                <a:cs typeface="Times New Roman"/>
              </a:rPr>
              <a:t>En voiture : </a:t>
            </a:r>
            <a:r>
              <a:rPr lang="fr-FR" sz="1100" i="1">
                <a:solidFill>
                  <a:schemeClr val="accent4">
                    <a:lumMod val="75000"/>
                  </a:schemeClr>
                </a:solidFill>
                <a:effectLst/>
                <a:latin typeface="Montserrat"/>
                <a:ea typeface="Calibri" panose="020F0502020204030204" pitchFamily="34" charset="0"/>
                <a:cs typeface="Times New Roman"/>
              </a:rPr>
              <a:t>(Indiquez comment accéder à votre domicile en voiture</a:t>
            </a:r>
            <a:r>
              <a:rPr lang="fr-FR" sz="1100" i="1">
                <a:solidFill>
                  <a:schemeClr val="accent4">
                    <a:lumMod val="75000"/>
                  </a:schemeClr>
                </a:solidFill>
                <a:latin typeface="Montserrat"/>
                <a:ea typeface="Calibri" panose="020F0502020204030204" pitchFamily="34" charset="0"/>
                <a:cs typeface="Times New Roman"/>
              </a:rPr>
              <a:t> :</a:t>
            </a:r>
            <a:r>
              <a:rPr lang="fr-FR" sz="1100" i="1">
                <a:solidFill>
                  <a:schemeClr val="accent4">
                    <a:lumMod val="75000"/>
                  </a:schemeClr>
                </a:solidFill>
                <a:effectLst/>
                <a:latin typeface="Montserrat"/>
                <a:ea typeface="Calibri" panose="020F0502020204030204" pitchFamily="34" charset="0"/>
                <a:cs typeface="Times New Roman"/>
              </a:rPr>
              <a:t> autoroutes...)</a:t>
            </a:r>
            <a:r>
              <a:rPr lang="fr-FR" sz="1100" i="1">
                <a:solidFill>
                  <a:schemeClr val="accent4">
                    <a:lumMod val="75000"/>
                  </a:schemeClr>
                </a:solidFill>
                <a:latin typeface="Montserrat"/>
                <a:ea typeface="Calibri" panose="020F0502020204030204" pitchFamily="34" charset="0"/>
                <a:cs typeface="Times New Roman"/>
              </a:rPr>
              <a:t> </a:t>
            </a:r>
            <a:endParaRPr lang="fr-FR" sz="1100">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endParaRPr>
          </a:p>
          <a:p>
            <a:endParaRPr lang="fr-FR" sz="1100">
              <a:solidFill>
                <a:srgbClr val="808080"/>
              </a:solidFill>
              <a:latin typeface="Montserrat" panose="00000500000000000000" pitchFamily="2" charset="0"/>
              <a:cs typeface="Times New Roman" panose="02020603050405020304" pitchFamily="18" charset="0"/>
            </a:endParaRPr>
          </a:p>
          <a:p>
            <a:pPr marL="285750" indent="-285750">
              <a:buFont typeface="Arial" panose="020B0604020202020204" pitchFamily="34" charset="0"/>
              <a:buChar char="•"/>
            </a:pPr>
            <a:r>
              <a:rPr lang="fr-FR" sz="1100">
                <a:solidFill>
                  <a:srgbClr val="808080"/>
                </a:solidFill>
                <a:latin typeface="Montserrat"/>
                <a:cs typeface="Times New Roman"/>
              </a:rPr>
              <a:t>En train : </a:t>
            </a:r>
            <a:r>
              <a:rPr lang="fr-FR" sz="1100" i="1">
                <a:solidFill>
                  <a:schemeClr val="accent4">
                    <a:lumMod val="75000"/>
                  </a:schemeClr>
                </a:solidFill>
                <a:effectLst/>
                <a:latin typeface="Montserrat"/>
                <a:ea typeface="Calibri" panose="020F0502020204030204" pitchFamily="34" charset="0"/>
                <a:cs typeface="Times New Roman"/>
              </a:rPr>
              <a:t>(Indiquez comment accéder à votre domicile en train : gare…)</a:t>
            </a:r>
            <a:endParaRPr lang="fr-FR" sz="1100">
              <a:solidFill>
                <a:schemeClr val="accent4">
                  <a:lumMod val="75000"/>
                </a:schemeClr>
              </a:solidFill>
              <a:effectLst/>
              <a:latin typeface="Montserrat"/>
              <a:ea typeface="Calibri" panose="020F0502020204030204" pitchFamily="34" charset="0"/>
              <a:cs typeface="Times New Roman"/>
            </a:endParaRPr>
          </a:p>
          <a:p>
            <a:endParaRPr lang="fr-FR" sz="1100">
              <a:solidFill>
                <a:srgbClr val="808080"/>
              </a:solidFill>
              <a:latin typeface="Montserrat" panose="00000500000000000000" pitchFamily="2" charset="0"/>
              <a:cs typeface="Times New Roman" panose="02020603050405020304" pitchFamily="18" charset="0"/>
            </a:endParaRPr>
          </a:p>
          <a:p>
            <a:pPr marL="285750" indent="-285750">
              <a:buFont typeface="Arial" panose="020B0604020202020204" pitchFamily="34" charset="0"/>
              <a:buChar char="•"/>
            </a:pPr>
            <a:r>
              <a:rPr lang="fr-FR" sz="1100">
                <a:solidFill>
                  <a:srgbClr val="808080"/>
                </a:solidFill>
                <a:latin typeface="Montserrat"/>
                <a:cs typeface="Times New Roman"/>
              </a:rPr>
              <a:t>En avion : </a:t>
            </a:r>
            <a:r>
              <a:rPr lang="fr-FR" sz="1100" i="1">
                <a:solidFill>
                  <a:schemeClr val="accent4">
                    <a:lumMod val="75000"/>
                  </a:schemeClr>
                </a:solidFill>
                <a:effectLst/>
                <a:latin typeface="Montserrat"/>
                <a:ea typeface="Calibri" panose="020F0502020204030204" pitchFamily="34" charset="0"/>
                <a:cs typeface="Times New Roman"/>
              </a:rPr>
              <a:t>(Indiquez comment accéder à votre domicile en avion : aéroport...)</a:t>
            </a:r>
            <a:r>
              <a:rPr lang="fr-FR" sz="1100" i="1">
                <a:solidFill>
                  <a:schemeClr val="accent4">
                    <a:lumMod val="75000"/>
                  </a:schemeClr>
                </a:solidFill>
                <a:latin typeface="Montserrat"/>
                <a:ea typeface="Calibri" panose="020F0502020204030204" pitchFamily="34" charset="0"/>
                <a:cs typeface="Times New Roman"/>
              </a:rPr>
              <a:t> </a:t>
            </a:r>
            <a:endParaRPr lang="fr-FR" sz="1100">
              <a:solidFill>
                <a:srgbClr val="808080"/>
              </a:solidFill>
              <a:latin typeface="Montserrat" panose="00000500000000000000" pitchFamily="2"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fr-FR" sz="1100">
              <a:solidFill>
                <a:srgbClr val="808080"/>
              </a:solidFill>
              <a:latin typeface="Montserrat" panose="00000500000000000000" pitchFamily="2" charset="0"/>
              <a:cs typeface="Times New Roman" panose="02020603050405020304" pitchFamily="18" charset="0"/>
            </a:endParaRPr>
          </a:p>
          <a:p>
            <a:pPr marL="285750" indent="-285750">
              <a:buFont typeface="Arial" panose="020B0604020202020204" pitchFamily="34" charset="0"/>
              <a:buChar char="•"/>
            </a:pPr>
            <a:r>
              <a:rPr lang="fr-FR" sz="1100">
                <a:solidFill>
                  <a:srgbClr val="808080"/>
                </a:solidFill>
                <a:latin typeface="Montserrat"/>
                <a:cs typeface="Times New Roman"/>
              </a:rPr>
              <a:t>En bus : </a:t>
            </a:r>
            <a:r>
              <a:rPr lang="fr-FR" sz="1100" i="1">
                <a:solidFill>
                  <a:schemeClr val="accent4">
                    <a:lumMod val="75000"/>
                  </a:schemeClr>
                </a:solidFill>
                <a:effectLst/>
                <a:latin typeface="Montserrat"/>
                <a:ea typeface="Calibri" panose="020F0502020204030204" pitchFamily="34" charset="0"/>
                <a:cs typeface="Times New Roman"/>
              </a:rPr>
              <a:t>(Indiquez comment accéder à votre domicile en bus : gare et arrêt de bus...)</a:t>
            </a:r>
            <a:r>
              <a:rPr lang="fr-FR" sz="1100" i="1">
                <a:solidFill>
                  <a:schemeClr val="accent4">
                    <a:lumMod val="75000"/>
                  </a:schemeClr>
                </a:solidFill>
                <a:latin typeface="Montserrat"/>
                <a:ea typeface="Calibri" panose="020F0502020204030204" pitchFamily="34" charset="0"/>
                <a:cs typeface="Times New Roman"/>
              </a:rPr>
              <a:t> </a:t>
            </a:r>
            <a:endParaRPr lang="fr-FR" sz="1100">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endParaRPr>
          </a:p>
          <a:p>
            <a:endParaRPr lang="fr-FR" sz="1100"/>
          </a:p>
        </p:txBody>
      </p:sp>
      <p:cxnSp>
        <p:nvCxnSpPr>
          <p:cNvPr id="18" name="Connecteur droit 17">
            <a:extLst>
              <a:ext uri="{FF2B5EF4-FFF2-40B4-BE49-F238E27FC236}">
                <a16:creationId xmlns:a16="http://schemas.microsoft.com/office/drawing/2014/main" id="{304C572C-5177-49C2-AD3F-464FED70FF2A}"/>
              </a:ext>
            </a:extLst>
          </p:cNvPr>
          <p:cNvCxnSpPr>
            <a:cxnSpLocks/>
          </p:cNvCxnSpPr>
          <p:nvPr/>
        </p:nvCxnSpPr>
        <p:spPr>
          <a:xfrm>
            <a:off x="719399" y="324465"/>
            <a:ext cx="0" cy="6516757"/>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42434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Votre arrivée au logement </a:t>
            </a:r>
          </a:p>
        </p:txBody>
      </p:sp>
      <p:sp>
        <p:nvSpPr>
          <p:cNvPr id="10" name="ZoneTexte 9">
            <a:extLst>
              <a:ext uri="{FF2B5EF4-FFF2-40B4-BE49-F238E27FC236}">
                <a16:creationId xmlns:a16="http://schemas.microsoft.com/office/drawing/2014/main" id="{B5FFFE11-8ECC-4FF2-927C-4063AD432704}"/>
              </a:ext>
            </a:extLst>
          </p:cNvPr>
          <p:cNvSpPr txBox="1"/>
          <p:nvPr/>
        </p:nvSpPr>
        <p:spPr>
          <a:xfrm>
            <a:off x="11881607" y="6353555"/>
            <a:ext cx="260059" cy="253916"/>
          </a:xfrm>
          <a:prstGeom prst="rect">
            <a:avLst/>
          </a:prstGeom>
          <a:noFill/>
        </p:spPr>
        <p:txBody>
          <a:bodyPr wrap="square">
            <a:spAutoFit/>
          </a:bodyPr>
          <a:lstStyle/>
          <a:p>
            <a:r>
              <a:rPr lang="fr-FR" sz="1050">
                <a:solidFill>
                  <a:srgbClr val="808080"/>
                </a:solidFill>
                <a:effectLst/>
                <a:latin typeface="Montserrat" panose="00000500000000000000" pitchFamily="2" charset="0"/>
                <a:ea typeface="Calibri" panose="020F0502020204030204" pitchFamily="34" charset="0"/>
                <a:cs typeface="Times New Roman" panose="02020603050405020304" pitchFamily="18" charset="0"/>
              </a:rPr>
              <a:t>5</a:t>
            </a:r>
            <a:endParaRPr lang="fr-FR" sz="1050"/>
          </a:p>
        </p:txBody>
      </p:sp>
      <p:sp>
        <p:nvSpPr>
          <p:cNvPr id="7" name="ZoneTexte 6">
            <a:extLst>
              <a:ext uri="{FF2B5EF4-FFF2-40B4-BE49-F238E27FC236}">
                <a16:creationId xmlns:a16="http://schemas.microsoft.com/office/drawing/2014/main" id="{9ECE1FFE-8B85-4FE7-A951-359CF10B02F8}"/>
              </a:ext>
            </a:extLst>
          </p:cNvPr>
          <p:cNvSpPr txBox="1"/>
          <p:nvPr/>
        </p:nvSpPr>
        <p:spPr>
          <a:xfrm>
            <a:off x="1811836" y="1098297"/>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Remise des clés</a:t>
            </a:r>
            <a:endParaRPr lang="fr-FR">
              <a:solidFill>
                <a:srgbClr val="37475A"/>
              </a:solidFill>
            </a:endParaRPr>
          </a:p>
        </p:txBody>
      </p:sp>
      <p:sp>
        <p:nvSpPr>
          <p:cNvPr id="11" name="Espace réservé du contenu 2">
            <a:extLst>
              <a:ext uri="{FF2B5EF4-FFF2-40B4-BE49-F238E27FC236}">
                <a16:creationId xmlns:a16="http://schemas.microsoft.com/office/drawing/2014/main" id="{9295DD80-E608-47E6-A888-986BD1C3840F}"/>
              </a:ext>
            </a:extLst>
          </p:cNvPr>
          <p:cNvSpPr txBox="1">
            <a:spLocks/>
          </p:cNvSpPr>
          <p:nvPr/>
        </p:nvSpPr>
        <p:spPr>
          <a:xfrm>
            <a:off x="1259815" y="1483564"/>
            <a:ext cx="9036761" cy="31597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100" i="1">
                <a:solidFill>
                  <a:schemeClr val="accent4">
                    <a:lumMod val="75000"/>
                  </a:schemeClr>
                </a:solidFill>
                <a:effectLst/>
                <a:latin typeface="Montserrat"/>
                <a:ea typeface="Calibri" panose="020F0502020204030204" pitchFamily="34" charset="0"/>
                <a:cs typeface="Times New Roman"/>
              </a:rPr>
              <a:t>Expliquez comment se passe la remise des clés (par qui, à quel moment à l’arrivée et </a:t>
            </a:r>
            <a:r>
              <a:rPr lang="fr-FR" sz="1100" i="1">
                <a:solidFill>
                  <a:schemeClr val="accent4">
                    <a:lumMod val="75000"/>
                  </a:schemeClr>
                </a:solidFill>
                <a:latin typeface="Montserrat"/>
                <a:ea typeface="Calibri" panose="020F0502020204030204" pitchFamily="34" charset="0"/>
                <a:cs typeface="Times New Roman"/>
              </a:rPr>
              <a:t>au départ</a:t>
            </a:r>
            <a:r>
              <a:rPr lang="fr-FR" sz="1100" i="1">
                <a:solidFill>
                  <a:schemeClr val="accent4">
                    <a:lumMod val="75000"/>
                  </a:schemeClr>
                </a:solidFill>
                <a:effectLst/>
                <a:latin typeface="Montserrat"/>
                <a:ea typeface="Calibri" panose="020F0502020204030204" pitchFamily="34" charset="0"/>
                <a:cs typeface="Times New Roman"/>
              </a:rPr>
              <a:t> etc.)</a:t>
            </a:r>
            <a:endParaRPr lang="fr-FR" sz="1100">
              <a:solidFill>
                <a:schemeClr val="accent4">
                  <a:lumMod val="75000"/>
                </a:schemeClr>
              </a:solidFill>
              <a:effectLst/>
              <a:latin typeface="Montserrat"/>
              <a:ea typeface="Calibri" panose="020F0502020204030204" pitchFamily="34" charset="0"/>
              <a:cs typeface="Times New Roman"/>
            </a:endParaRPr>
          </a:p>
          <a:p>
            <a:pPr marL="0" indent="0">
              <a:buFont typeface="Arial" panose="020B0604020202020204" pitchFamily="34" charset="0"/>
              <a:buNone/>
            </a:pPr>
            <a:endParaRPr lang="fr-FR" sz="1100" i="1">
              <a:solidFill>
                <a:schemeClr val="accent4">
                  <a:lumMod val="75000"/>
                </a:schemeClr>
              </a:solidFill>
              <a:latin typeface="Montserrat" panose="00000500000000000000" pitchFamily="2" charset="0"/>
              <a:ea typeface="Calibri" panose="020F0502020204030204" pitchFamily="34" charset="0"/>
              <a:cs typeface="Times New Roman" panose="02020603050405020304" pitchFamily="18" charset="0"/>
            </a:endParaRPr>
          </a:p>
        </p:txBody>
      </p:sp>
      <p:sp>
        <p:nvSpPr>
          <p:cNvPr id="15" name="ZoneTexte 14">
            <a:extLst>
              <a:ext uri="{FF2B5EF4-FFF2-40B4-BE49-F238E27FC236}">
                <a16:creationId xmlns:a16="http://schemas.microsoft.com/office/drawing/2014/main" id="{2372B1CC-BBC6-491A-900C-098D50959B61}"/>
              </a:ext>
            </a:extLst>
          </p:cNvPr>
          <p:cNvSpPr txBox="1"/>
          <p:nvPr/>
        </p:nvSpPr>
        <p:spPr>
          <a:xfrm>
            <a:off x="1804161" y="3169659"/>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Heure d’arrivée et de départ</a:t>
            </a:r>
            <a:endParaRPr lang="fr-FR">
              <a:solidFill>
                <a:srgbClr val="37475A"/>
              </a:solidFill>
            </a:endParaRPr>
          </a:p>
        </p:txBody>
      </p:sp>
      <p:sp>
        <p:nvSpPr>
          <p:cNvPr id="16" name="Espace réservé du contenu 2">
            <a:extLst>
              <a:ext uri="{FF2B5EF4-FFF2-40B4-BE49-F238E27FC236}">
                <a16:creationId xmlns:a16="http://schemas.microsoft.com/office/drawing/2014/main" id="{5DBE424C-6112-42C2-9167-66D7B3ED3F90}"/>
              </a:ext>
            </a:extLst>
          </p:cNvPr>
          <p:cNvSpPr txBox="1">
            <a:spLocks/>
          </p:cNvSpPr>
          <p:nvPr/>
        </p:nvSpPr>
        <p:spPr>
          <a:xfrm>
            <a:off x="1332032" y="3502993"/>
            <a:ext cx="9036761" cy="2647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100" i="1">
                <a:solidFill>
                  <a:srgbClr val="C45911"/>
                </a:solidFill>
                <a:effectLst/>
                <a:latin typeface="Montserrat" panose="00000500000000000000" pitchFamily="2" charset="0"/>
                <a:ea typeface="Calibri" panose="020F0502020204030204" pitchFamily="34" charset="0"/>
                <a:cs typeface="Times New Roman" panose="02020603050405020304" pitchFamily="18" charset="0"/>
              </a:rPr>
              <a:t>Indiquez les jours d’arrivée et de départ ainsi que les horaires.</a:t>
            </a:r>
            <a:endParaRPr lang="fr-FR" sz="1100" i="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ZoneTexte 16">
            <a:extLst>
              <a:ext uri="{FF2B5EF4-FFF2-40B4-BE49-F238E27FC236}">
                <a16:creationId xmlns:a16="http://schemas.microsoft.com/office/drawing/2014/main" id="{78F3BF57-D65C-4737-9DB3-FFB35A5A7521}"/>
              </a:ext>
            </a:extLst>
          </p:cNvPr>
          <p:cNvSpPr txBox="1"/>
          <p:nvPr/>
        </p:nvSpPr>
        <p:spPr>
          <a:xfrm>
            <a:off x="1350363" y="3881946"/>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pic>
        <p:nvPicPr>
          <p:cNvPr id="18" name="Image 17">
            <a:extLst>
              <a:ext uri="{FF2B5EF4-FFF2-40B4-BE49-F238E27FC236}">
                <a16:creationId xmlns:a16="http://schemas.microsoft.com/office/drawing/2014/main" id="{2208DE86-A5FB-460E-BEAB-1153A1EE83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5420" y="1151311"/>
            <a:ext cx="288925" cy="290830"/>
          </a:xfrm>
          <a:prstGeom prst="rect">
            <a:avLst/>
          </a:prstGeom>
        </p:spPr>
      </p:pic>
      <p:pic>
        <p:nvPicPr>
          <p:cNvPr id="19" name="Image 18">
            <a:extLst>
              <a:ext uri="{FF2B5EF4-FFF2-40B4-BE49-F238E27FC236}">
                <a16:creationId xmlns:a16="http://schemas.microsoft.com/office/drawing/2014/main" id="{DB74C1B7-94A5-4F10-8EE1-2E4523EA37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1610" y="3178162"/>
            <a:ext cx="292735" cy="292735"/>
          </a:xfrm>
          <a:prstGeom prst="rect">
            <a:avLst/>
          </a:prstGeom>
        </p:spPr>
      </p:pic>
      <p:sp>
        <p:nvSpPr>
          <p:cNvPr id="20" name="ZoneTexte 19">
            <a:extLst>
              <a:ext uri="{FF2B5EF4-FFF2-40B4-BE49-F238E27FC236}">
                <a16:creationId xmlns:a16="http://schemas.microsoft.com/office/drawing/2014/main" id="{8CC995FB-4C37-4A00-B1D0-7D467E86AA87}"/>
              </a:ext>
            </a:extLst>
          </p:cNvPr>
          <p:cNvSpPr txBox="1"/>
          <p:nvPr/>
        </p:nvSpPr>
        <p:spPr>
          <a:xfrm>
            <a:off x="1332032" y="1950501"/>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pic>
        <p:nvPicPr>
          <p:cNvPr id="21" name="Image 20">
            <a:extLst>
              <a:ext uri="{FF2B5EF4-FFF2-40B4-BE49-F238E27FC236}">
                <a16:creationId xmlns:a16="http://schemas.microsoft.com/office/drawing/2014/main" id="{33668D70-E98E-44BB-8BCA-C5A6AF54139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81610" y="4839010"/>
            <a:ext cx="257175" cy="328930"/>
          </a:xfrm>
          <a:prstGeom prst="rect">
            <a:avLst/>
          </a:prstGeom>
        </p:spPr>
      </p:pic>
      <p:sp>
        <p:nvSpPr>
          <p:cNvPr id="22" name="ZoneTexte 21">
            <a:extLst>
              <a:ext uri="{FF2B5EF4-FFF2-40B4-BE49-F238E27FC236}">
                <a16:creationId xmlns:a16="http://schemas.microsoft.com/office/drawing/2014/main" id="{6F1807B9-51CE-4AC5-A59F-D5F83B73FABA}"/>
              </a:ext>
            </a:extLst>
          </p:cNvPr>
          <p:cNvSpPr txBox="1"/>
          <p:nvPr/>
        </p:nvSpPr>
        <p:spPr>
          <a:xfrm>
            <a:off x="1868907" y="4839010"/>
            <a:ext cx="4284164" cy="369332"/>
          </a:xfrm>
          <a:prstGeom prst="rect">
            <a:avLst/>
          </a:prstGeom>
          <a:noFill/>
        </p:spPr>
        <p:txBody>
          <a:bodyPr wrap="square">
            <a:spAutoFit/>
          </a:bodyPr>
          <a:lstStyle/>
          <a:p>
            <a:r>
              <a:rPr lang="fr-FR">
                <a:solidFill>
                  <a:srgbClr val="37475A"/>
                </a:solidFill>
                <a:latin typeface="Montserrat" panose="00000500000000000000" pitchFamily="2" charset="0"/>
                <a:cs typeface="Times New Roman" panose="02020603050405020304" pitchFamily="18" charset="0"/>
              </a:rPr>
              <a:t>Etat des lieux d’entrée et de sortie </a:t>
            </a:r>
            <a:endParaRPr lang="fr-FR">
              <a:solidFill>
                <a:srgbClr val="37475A"/>
              </a:solidFill>
            </a:endParaRPr>
          </a:p>
        </p:txBody>
      </p:sp>
      <p:sp>
        <p:nvSpPr>
          <p:cNvPr id="23" name="ZoneTexte 22">
            <a:extLst>
              <a:ext uri="{FF2B5EF4-FFF2-40B4-BE49-F238E27FC236}">
                <a16:creationId xmlns:a16="http://schemas.microsoft.com/office/drawing/2014/main" id="{7D7EFDD2-0C8C-43E0-AD4A-9D606A4F2CF0}"/>
              </a:ext>
            </a:extLst>
          </p:cNvPr>
          <p:cNvSpPr txBox="1"/>
          <p:nvPr/>
        </p:nvSpPr>
        <p:spPr>
          <a:xfrm>
            <a:off x="1868907" y="5209605"/>
            <a:ext cx="7384140" cy="261610"/>
          </a:xfrm>
          <a:prstGeom prst="rect">
            <a:avLst/>
          </a:prstGeom>
          <a:noFill/>
        </p:spPr>
        <p:txBody>
          <a:bodyPr wrap="square">
            <a:spAutoFit/>
          </a:bodyPr>
          <a:lstStyle/>
          <a:p>
            <a:r>
              <a:rPr lang="fr-FR" sz="1100" i="1">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rPr>
              <a:t>Indiquez quand est effectué l’état des lieux et les modalités de restitution de la caution.</a:t>
            </a:r>
            <a:endParaRPr lang="fr-FR" sz="1100">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endParaRPr>
          </a:p>
        </p:txBody>
      </p:sp>
      <p:sp>
        <p:nvSpPr>
          <p:cNvPr id="24" name="ZoneTexte 23">
            <a:extLst>
              <a:ext uri="{FF2B5EF4-FFF2-40B4-BE49-F238E27FC236}">
                <a16:creationId xmlns:a16="http://schemas.microsoft.com/office/drawing/2014/main" id="{DE6D785E-9397-4703-A66D-DE4764AB357D}"/>
              </a:ext>
            </a:extLst>
          </p:cNvPr>
          <p:cNvSpPr txBox="1"/>
          <p:nvPr/>
        </p:nvSpPr>
        <p:spPr>
          <a:xfrm>
            <a:off x="1481610" y="5572724"/>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cxnSp>
        <p:nvCxnSpPr>
          <p:cNvPr id="25" name="Connecteur droit 24">
            <a:extLst>
              <a:ext uri="{FF2B5EF4-FFF2-40B4-BE49-F238E27FC236}">
                <a16:creationId xmlns:a16="http://schemas.microsoft.com/office/drawing/2014/main" id="{7507E2F7-84F8-464F-B077-CF27F7506CA1}"/>
              </a:ext>
            </a:extLst>
          </p:cNvPr>
          <p:cNvCxnSpPr>
            <a:cxnSpLocks noGrp="1" noRot="1" noMove="1" noResize="1" noEditPoints="1" noAdjustHandles="1" noChangeArrowheads="1" noChangeShapeType="1"/>
          </p:cNvCxnSpPr>
          <p:nvPr/>
        </p:nvCxnSpPr>
        <p:spPr>
          <a:xfrm>
            <a:off x="719399" y="348057"/>
            <a:ext cx="0" cy="6576311"/>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477324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Payement &amp; ménage</a:t>
            </a:r>
          </a:p>
        </p:txBody>
      </p:sp>
      <p:sp>
        <p:nvSpPr>
          <p:cNvPr id="10" name="ZoneTexte 9">
            <a:extLst>
              <a:ext uri="{FF2B5EF4-FFF2-40B4-BE49-F238E27FC236}">
                <a16:creationId xmlns:a16="http://schemas.microsoft.com/office/drawing/2014/main" id="{B5FFFE11-8ECC-4FF2-927C-4063AD432704}"/>
              </a:ext>
            </a:extLst>
          </p:cNvPr>
          <p:cNvSpPr txBox="1"/>
          <p:nvPr/>
        </p:nvSpPr>
        <p:spPr>
          <a:xfrm>
            <a:off x="11881607" y="6353555"/>
            <a:ext cx="260059" cy="253916"/>
          </a:xfrm>
          <a:prstGeom prst="rect">
            <a:avLst/>
          </a:prstGeom>
          <a:noFill/>
        </p:spPr>
        <p:txBody>
          <a:bodyPr wrap="square">
            <a:spAutoFit/>
          </a:bodyPr>
          <a:lstStyle/>
          <a:p>
            <a:r>
              <a:rPr lang="fr-FR" sz="1050">
                <a:solidFill>
                  <a:srgbClr val="808080"/>
                </a:solidFill>
                <a:latin typeface="Montserrat" panose="00000500000000000000" pitchFamily="2" charset="0"/>
                <a:cs typeface="Times New Roman" panose="02020603050405020304" pitchFamily="18" charset="0"/>
              </a:rPr>
              <a:t>6</a:t>
            </a:r>
            <a:endParaRPr lang="fr-FR" sz="1050"/>
          </a:p>
        </p:txBody>
      </p:sp>
      <p:sp>
        <p:nvSpPr>
          <p:cNvPr id="7" name="ZoneTexte 6">
            <a:extLst>
              <a:ext uri="{FF2B5EF4-FFF2-40B4-BE49-F238E27FC236}">
                <a16:creationId xmlns:a16="http://schemas.microsoft.com/office/drawing/2014/main" id="{9ECE1FFE-8B85-4FE7-A951-359CF10B02F8}"/>
              </a:ext>
            </a:extLst>
          </p:cNvPr>
          <p:cNvSpPr txBox="1"/>
          <p:nvPr/>
        </p:nvSpPr>
        <p:spPr>
          <a:xfrm>
            <a:off x="1811836" y="1657996"/>
            <a:ext cx="4284164"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Comment payer le séjour </a:t>
            </a:r>
            <a:endParaRPr lang="fr-FR">
              <a:solidFill>
                <a:srgbClr val="37475A"/>
              </a:solidFill>
            </a:endParaRPr>
          </a:p>
        </p:txBody>
      </p:sp>
      <p:sp>
        <p:nvSpPr>
          <p:cNvPr id="11" name="Espace réservé du contenu 2">
            <a:extLst>
              <a:ext uri="{FF2B5EF4-FFF2-40B4-BE49-F238E27FC236}">
                <a16:creationId xmlns:a16="http://schemas.microsoft.com/office/drawing/2014/main" id="{9295DD80-E608-47E6-A888-986BD1C3840F}"/>
              </a:ext>
            </a:extLst>
          </p:cNvPr>
          <p:cNvSpPr txBox="1">
            <a:spLocks/>
          </p:cNvSpPr>
          <p:nvPr/>
        </p:nvSpPr>
        <p:spPr>
          <a:xfrm>
            <a:off x="1259815" y="2020460"/>
            <a:ext cx="9036761" cy="31597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100" i="1">
                <a:solidFill>
                  <a:schemeClr val="accent4">
                    <a:lumMod val="75000"/>
                  </a:schemeClr>
                </a:solidFill>
                <a:effectLst/>
                <a:latin typeface="Montserrat"/>
                <a:ea typeface="Calibri" panose="020F0502020204030204" pitchFamily="34" charset="0"/>
                <a:cs typeface="Times New Roman"/>
              </a:rPr>
              <a:t>Expliquer quelles </a:t>
            </a:r>
            <a:r>
              <a:rPr lang="fr-FR" sz="1100" i="1">
                <a:solidFill>
                  <a:schemeClr val="accent4">
                    <a:lumMod val="75000"/>
                  </a:schemeClr>
                </a:solidFill>
                <a:latin typeface="Montserrat"/>
                <a:ea typeface="Calibri" panose="020F0502020204030204" pitchFamily="34" charset="0"/>
                <a:cs typeface="Times New Roman"/>
              </a:rPr>
              <a:t>sont les modalités</a:t>
            </a:r>
            <a:r>
              <a:rPr lang="fr-FR" sz="1100" i="1">
                <a:solidFill>
                  <a:schemeClr val="accent4">
                    <a:lumMod val="75000"/>
                  </a:schemeClr>
                </a:solidFill>
                <a:effectLst/>
                <a:latin typeface="Montserrat"/>
                <a:ea typeface="Calibri" panose="020F0502020204030204" pitchFamily="34" charset="0"/>
                <a:cs typeface="Times New Roman"/>
              </a:rPr>
              <a:t> de paiement et à combien s’élève la taxe de séjour.</a:t>
            </a:r>
            <a:endParaRPr lang="fr-FR" sz="1100">
              <a:solidFill>
                <a:schemeClr val="accent4">
                  <a:lumMod val="75000"/>
                </a:schemeClr>
              </a:solidFill>
              <a:effectLst/>
              <a:latin typeface="Montserrat" panose="00000500000000000000" pitchFamily="2" charset="0"/>
              <a:ea typeface="Calibri" panose="020F0502020204030204" pitchFamily="34" charset="0"/>
              <a:cs typeface="Times New Roman" panose="02020603050405020304" pitchFamily="18" charset="0"/>
            </a:endParaRPr>
          </a:p>
        </p:txBody>
      </p:sp>
      <p:sp>
        <p:nvSpPr>
          <p:cNvPr id="15" name="ZoneTexte 14">
            <a:extLst>
              <a:ext uri="{FF2B5EF4-FFF2-40B4-BE49-F238E27FC236}">
                <a16:creationId xmlns:a16="http://schemas.microsoft.com/office/drawing/2014/main" id="{2372B1CC-BBC6-491A-900C-098D50959B61}"/>
              </a:ext>
            </a:extLst>
          </p:cNvPr>
          <p:cNvSpPr txBox="1"/>
          <p:nvPr/>
        </p:nvSpPr>
        <p:spPr>
          <a:xfrm>
            <a:off x="1750661" y="3756889"/>
            <a:ext cx="4284164" cy="369332"/>
          </a:xfrm>
          <a:prstGeom prst="rect">
            <a:avLst/>
          </a:prstGeom>
          <a:noFill/>
        </p:spPr>
        <p:txBody>
          <a:bodyPr wrap="square">
            <a:spAutoFit/>
          </a:bodyPr>
          <a:lstStyle/>
          <a:p>
            <a:r>
              <a:rPr lang="fr-FR">
                <a:solidFill>
                  <a:srgbClr val="37475A"/>
                </a:solidFill>
                <a:latin typeface="Montserrat" panose="00000500000000000000" pitchFamily="2" charset="0"/>
                <a:cs typeface="Times New Roman" panose="02020603050405020304" pitchFamily="18" charset="0"/>
              </a:rPr>
              <a:t>Le ménage</a:t>
            </a:r>
            <a:endParaRPr lang="fr-FR">
              <a:solidFill>
                <a:srgbClr val="37475A"/>
              </a:solidFill>
            </a:endParaRPr>
          </a:p>
        </p:txBody>
      </p:sp>
      <p:sp>
        <p:nvSpPr>
          <p:cNvPr id="16" name="Espace réservé du contenu 2">
            <a:extLst>
              <a:ext uri="{FF2B5EF4-FFF2-40B4-BE49-F238E27FC236}">
                <a16:creationId xmlns:a16="http://schemas.microsoft.com/office/drawing/2014/main" id="{5DBE424C-6112-42C2-9167-66D7B3ED3F90}"/>
              </a:ext>
            </a:extLst>
          </p:cNvPr>
          <p:cNvSpPr txBox="1">
            <a:spLocks/>
          </p:cNvSpPr>
          <p:nvPr/>
        </p:nvSpPr>
        <p:spPr>
          <a:xfrm>
            <a:off x="1313701" y="4090223"/>
            <a:ext cx="9036761" cy="60600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100" i="1">
                <a:solidFill>
                  <a:schemeClr val="accent4">
                    <a:lumMod val="75000"/>
                  </a:schemeClr>
                </a:solidFill>
                <a:effectLst/>
                <a:latin typeface="Montserrat"/>
                <a:ea typeface="Calibri" panose="020F0502020204030204" pitchFamily="34" charset="0"/>
                <a:cs typeface="Times New Roman"/>
              </a:rPr>
              <a:t>Indiquer si le ménage est compris dans le prix de la location ou s’il est à la charge du locataire. Si les locataires doivent nettoyer le logement</a:t>
            </a:r>
            <a:r>
              <a:rPr lang="fr-FR" sz="1100" i="1">
                <a:solidFill>
                  <a:schemeClr val="accent4">
                    <a:lumMod val="75000"/>
                  </a:schemeClr>
                </a:solidFill>
                <a:latin typeface="Montserrat"/>
                <a:ea typeface="Calibri" panose="020F0502020204030204" pitchFamily="34" charset="0"/>
                <a:cs typeface="Times New Roman"/>
              </a:rPr>
              <a:t>,</a:t>
            </a:r>
            <a:r>
              <a:rPr lang="fr-FR" sz="1100" i="1">
                <a:solidFill>
                  <a:schemeClr val="accent4">
                    <a:lumMod val="75000"/>
                  </a:schemeClr>
                </a:solidFill>
                <a:effectLst/>
                <a:latin typeface="Montserrat"/>
                <a:ea typeface="Calibri" panose="020F0502020204030204" pitchFamily="34" charset="0"/>
                <a:cs typeface="Times New Roman"/>
              </a:rPr>
              <a:t> fournir des indications sur des exemples de tâches à ne pas oublier (ex. grille de barbecue, sortir les poubelles, etc.). Indiquer aussi si le linge de maison est inclus ou non.</a:t>
            </a:r>
            <a:endParaRPr lang="fr-FR" sz="1100">
              <a:solidFill>
                <a:schemeClr val="accent4">
                  <a:lumMod val="75000"/>
                </a:schemeClr>
              </a:solidFill>
              <a:effectLst/>
              <a:latin typeface="Montserrat"/>
              <a:ea typeface="Calibri" panose="020F0502020204030204" pitchFamily="34" charset="0"/>
              <a:cs typeface="Times New Roman"/>
            </a:endParaRPr>
          </a:p>
        </p:txBody>
      </p:sp>
      <p:sp>
        <p:nvSpPr>
          <p:cNvPr id="17" name="ZoneTexte 16">
            <a:extLst>
              <a:ext uri="{FF2B5EF4-FFF2-40B4-BE49-F238E27FC236}">
                <a16:creationId xmlns:a16="http://schemas.microsoft.com/office/drawing/2014/main" id="{78F3BF57-D65C-4737-9DB3-FFB35A5A7521}"/>
              </a:ext>
            </a:extLst>
          </p:cNvPr>
          <p:cNvSpPr txBox="1"/>
          <p:nvPr/>
        </p:nvSpPr>
        <p:spPr>
          <a:xfrm>
            <a:off x="1332032" y="4813125"/>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20" name="ZoneTexte 19">
            <a:extLst>
              <a:ext uri="{FF2B5EF4-FFF2-40B4-BE49-F238E27FC236}">
                <a16:creationId xmlns:a16="http://schemas.microsoft.com/office/drawing/2014/main" id="{8CC995FB-4C37-4A00-B1D0-7D467E86AA87}"/>
              </a:ext>
            </a:extLst>
          </p:cNvPr>
          <p:cNvSpPr txBox="1"/>
          <p:nvPr/>
        </p:nvSpPr>
        <p:spPr>
          <a:xfrm>
            <a:off x="1332032" y="2487397"/>
            <a:ext cx="7131690"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pic>
        <p:nvPicPr>
          <p:cNvPr id="25" name="Image 24">
            <a:extLst>
              <a:ext uri="{FF2B5EF4-FFF2-40B4-BE49-F238E27FC236}">
                <a16:creationId xmlns:a16="http://schemas.microsoft.com/office/drawing/2014/main" id="{6F2B1819-A5A3-4BB9-8054-D7A7F5024B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9101" y="1696593"/>
            <a:ext cx="292735" cy="292735"/>
          </a:xfrm>
          <a:prstGeom prst="rect">
            <a:avLst/>
          </a:prstGeom>
        </p:spPr>
      </p:pic>
      <p:pic>
        <p:nvPicPr>
          <p:cNvPr id="26" name="Image 25">
            <a:extLst>
              <a:ext uri="{FF2B5EF4-FFF2-40B4-BE49-F238E27FC236}">
                <a16:creationId xmlns:a16="http://schemas.microsoft.com/office/drawing/2014/main" id="{C3F7858C-905B-442D-BED0-EEF3633B83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0479" y="3678645"/>
            <a:ext cx="353695" cy="374650"/>
          </a:xfrm>
          <a:prstGeom prst="rect">
            <a:avLst/>
          </a:prstGeom>
        </p:spPr>
      </p:pic>
      <p:cxnSp>
        <p:nvCxnSpPr>
          <p:cNvPr id="14" name="Connecteur droit 13">
            <a:extLst>
              <a:ext uri="{FF2B5EF4-FFF2-40B4-BE49-F238E27FC236}">
                <a16:creationId xmlns:a16="http://schemas.microsoft.com/office/drawing/2014/main" id="{EEFAE2C5-7BE3-409C-970F-AAD901922CF7}"/>
              </a:ext>
            </a:extLst>
          </p:cNvPr>
          <p:cNvCxnSpPr>
            <a:cxnSpLocks noGrp="1" noRot="1" noMove="1" noResize="1" noEditPoints="1" noAdjustHandles="1" noChangeArrowheads="1" noChangeShapeType="1"/>
          </p:cNvCxnSpPr>
          <p:nvPr/>
        </p:nvCxnSpPr>
        <p:spPr>
          <a:xfrm>
            <a:off x="719399" y="336620"/>
            <a:ext cx="0" cy="6523428"/>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54939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Conditions générales">
            <a:extLst>
              <a:ext uri="{FF2B5EF4-FFF2-40B4-BE49-F238E27FC236}">
                <a16:creationId xmlns:a16="http://schemas.microsoft.com/office/drawing/2014/main" id="{8305BFCC-85DD-4EF1-BFB5-F6543722A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045" y="6607471"/>
            <a:ext cx="1355621" cy="230455"/>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10EA9EB1-0DC8-421B-A1A2-BC33923494B2}"/>
              </a:ext>
            </a:extLst>
          </p:cNvPr>
          <p:cNvSpPr>
            <a:spLocks noGrp="1" noRot="1" noMove="1" noResize="1" noEditPoints="1" noAdjustHandles="1" noChangeArrowheads="1" noChangeShapeType="1"/>
          </p:cNvSpPr>
          <p:nvPr>
            <p:ph type="title"/>
          </p:nvPr>
        </p:nvSpPr>
        <p:spPr>
          <a:xfrm>
            <a:off x="838200" y="247679"/>
            <a:ext cx="10515600" cy="840997"/>
          </a:xfrm>
        </p:spPr>
        <p:txBody>
          <a:bodyPr>
            <a:normAutofit/>
          </a:bodyPr>
          <a:lstStyle/>
          <a:p>
            <a:r>
              <a:rPr lang="fr-FR" sz="2400">
                <a:solidFill>
                  <a:srgbClr val="37475A"/>
                </a:solidFill>
                <a:latin typeface="Arial" panose="020B0604020202020204" pitchFamily="34" charset="0"/>
                <a:ea typeface="Roboto" panose="02000000000000000000" pitchFamily="2" charset="0"/>
                <a:cs typeface="Arial" panose="020B0604020202020204" pitchFamily="34" charset="0"/>
              </a:rPr>
              <a:t>La vie dans le logement </a:t>
            </a:r>
          </a:p>
        </p:txBody>
      </p:sp>
      <p:sp>
        <p:nvSpPr>
          <p:cNvPr id="10" name="ZoneTexte 9">
            <a:extLst>
              <a:ext uri="{FF2B5EF4-FFF2-40B4-BE49-F238E27FC236}">
                <a16:creationId xmlns:a16="http://schemas.microsoft.com/office/drawing/2014/main" id="{B5FFFE11-8ECC-4FF2-927C-4063AD432704}"/>
              </a:ext>
            </a:extLst>
          </p:cNvPr>
          <p:cNvSpPr txBox="1"/>
          <p:nvPr/>
        </p:nvSpPr>
        <p:spPr>
          <a:xfrm>
            <a:off x="11881607" y="6353555"/>
            <a:ext cx="260059" cy="253916"/>
          </a:xfrm>
          <a:prstGeom prst="rect">
            <a:avLst/>
          </a:prstGeom>
          <a:noFill/>
        </p:spPr>
        <p:txBody>
          <a:bodyPr wrap="square">
            <a:spAutoFit/>
          </a:bodyPr>
          <a:lstStyle/>
          <a:p>
            <a:r>
              <a:rPr lang="fr-FR" sz="1050">
                <a:solidFill>
                  <a:srgbClr val="808080"/>
                </a:solidFill>
                <a:latin typeface="Montserrat" panose="00000500000000000000" pitchFamily="2" charset="0"/>
                <a:cs typeface="Times New Roman" panose="02020603050405020304" pitchFamily="18" charset="0"/>
              </a:rPr>
              <a:t>7</a:t>
            </a:r>
            <a:endParaRPr lang="fr-FR" sz="1050"/>
          </a:p>
        </p:txBody>
      </p:sp>
      <p:sp>
        <p:nvSpPr>
          <p:cNvPr id="7" name="ZoneTexte 6">
            <a:extLst>
              <a:ext uri="{FF2B5EF4-FFF2-40B4-BE49-F238E27FC236}">
                <a16:creationId xmlns:a16="http://schemas.microsoft.com/office/drawing/2014/main" id="{9ECE1FFE-8B85-4FE7-A951-359CF10B02F8}"/>
              </a:ext>
            </a:extLst>
          </p:cNvPr>
          <p:cNvSpPr txBox="1"/>
          <p:nvPr/>
        </p:nvSpPr>
        <p:spPr>
          <a:xfrm>
            <a:off x="3310762" y="1657996"/>
            <a:ext cx="5570476" cy="369332"/>
          </a:xfrm>
          <a:prstGeom prst="rect">
            <a:avLst/>
          </a:prstGeom>
          <a:noFill/>
        </p:spPr>
        <p:txBody>
          <a:bodyPr wrap="square">
            <a:spAutoFit/>
          </a:bodyPr>
          <a:lstStyle/>
          <a:p>
            <a:r>
              <a:rPr lang="fr-FR" sz="1800">
                <a:solidFill>
                  <a:srgbClr val="37475A"/>
                </a:solidFill>
                <a:effectLst/>
                <a:latin typeface="Montserrat" panose="00000500000000000000" pitchFamily="2" charset="0"/>
                <a:ea typeface="Calibri" panose="020F0502020204030204" pitchFamily="34" charset="0"/>
                <a:cs typeface="Times New Roman" panose="02020603050405020304" pitchFamily="18" charset="0"/>
              </a:rPr>
              <a:t>Liste des équipements du logement </a:t>
            </a:r>
            <a:endParaRPr lang="fr-FR">
              <a:solidFill>
                <a:srgbClr val="37475A"/>
              </a:solidFill>
            </a:endParaRPr>
          </a:p>
        </p:txBody>
      </p:sp>
      <p:sp>
        <p:nvSpPr>
          <p:cNvPr id="20" name="ZoneTexte 19">
            <a:extLst>
              <a:ext uri="{FF2B5EF4-FFF2-40B4-BE49-F238E27FC236}">
                <a16:creationId xmlns:a16="http://schemas.microsoft.com/office/drawing/2014/main" id="{8CC995FB-4C37-4A00-B1D0-7D467E86AA87}"/>
              </a:ext>
            </a:extLst>
          </p:cNvPr>
          <p:cNvSpPr txBox="1"/>
          <p:nvPr/>
        </p:nvSpPr>
        <p:spPr>
          <a:xfrm>
            <a:off x="5045378" y="5490356"/>
            <a:ext cx="4703118" cy="261610"/>
          </a:xfrm>
          <a:prstGeom prst="rect">
            <a:avLst/>
          </a:prstGeom>
          <a:noFill/>
        </p:spPr>
        <p:txBody>
          <a:bodyPr wrap="square">
            <a:spAutoFit/>
          </a:bodyPr>
          <a:lstStyle/>
          <a:p>
            <a:pPr algn="ctr"/>
            <a:r>
              <a:rPr lang="fr-FR" sz="1100">
                <a:solidFill>
                  <a:srgbClr val="FF0000"/>
                </a:solidFill>
                <a:latin typeface="Montserrat" panose="00000500000000000000" pitchFamily="2" charset="0"/>
                <a:cs typeface="Times New Roman" panose="02020603050405020304" pitchFamily="18" charset="0"/>
              </a:rPr>
              <a:t>Zone de Texte </a:t>
            </a:r>
            <a:endParaRPr lang="fr-FR" sz="1100">
              <a:solidFill>
                <a:srgbClr val="FF0000"/>
              </a:solidFill>
            </a:endParaRPr>
          </a:p>
        </p:txBody>
      </p:sp>
      <p:sp>
        <p:nvSpPr>
          <p:cNvPr id="18" name="ZoneTexte 17">
            <a:extLst>
              <a:ext uri="{FF2B5EF4-FFF2-40B4-BE49-F238E27FC236}">
                <a16:creationId xmlns:a16="http://schemas.microsoft.com/office/drawing/2014/main" id="{F0D67C29-5A78-416D-8114-F87352910CBA}"/>
              </a:ext>
            </a:extLst>
          </p:cNvPr>
          <p:cNvSpPr txBox="1"/>
          <p:nvPr/>
        </p:nvSpPr>
        <p:spPr>
          <a:xfrm>
            <a:off x="1030028" y="2324737"/>
            <a:ext cx="1260166" cy="1615827"/>
          </a:xfrm>
          <a:prstGeom prst="rect">
            <a:avLst/>
          </a:prstGeom>
          <a:noFill/>
        </p:spPr>
        <p:txBody>
          <a:bodyPr wrap="square">
            <a:spAutoFit/>
          </a:bodyPr>
          <a:lstStyle/>
          <a:p>
            <a:r>
              <a:rPr lang="fr-FR" sz="1100">
                <a:solidFill>
                  <a:srgbClr val="808080"/>
                </a:solidFill>
                <a:latin typeface="Montserrat" panose="00000500000000000000" pitchFamily="2" charset="0"/>
                <a:cs typeface="Times New Roman" panose="02020603050405020304" pitchFamily="18" charset="0"/>
              </a:rPr>
              <a:t>Cuisine :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endParaRPr lang="fr-FR" sz="1100"/>
          </a:p>
        </p:txBody>
      </p:sp>
      <p:sp>
        <p:nvSpPr>
          <p:cNvPr id="19" name="ZoneTexte 18">
            <a:extLst>
              <a:ext uri="{FF2B5EF4-FFF2-40B4-BE49-F238E27FC236}">
                <a16:creationId xmlns:a16="http://schemas.microsoft.com/office/drawing/2014/main" id="{6FA27A2C-709D-4A56-BA63-D83CE9CB9194}"/>
              </a:ext>
            </a:extLst>
          </p:cNvPr>
          <p:cNvSpPr txBox="1"/>
          <p:nvPr/>
        </p:nvSpPr>
        <p:spPr>
          <a:xfrm>
            <a:off x="2893782" y="2324736"/>
            <a:ext cx="1260166" cy="1615827"/>
          </a:xfrm>
          <a:prstGeom prst="rect">
            <a:avLst/>
          </a:prstGeom>
          <a:noFill/>
        </p:spPr>
        <p:txBody>
          <a:bodyPr wrap="square">
            <a:spAutoFit/>
          </a:bodyPr>
          <a:lstStyle/>
          <a:p>
            <a:r>
              <a:rPr lang="fr-FR" sz="1100">
                <a:solidFill>
                  <a:srgbClr val="808080"/>
                </a:solidFill>
                <a:latin typeface="Montserrat" panose="00000500000000000000" pitchFamily="2" charset="0"/>
                <a:cs typeface="Times New Roman" panose="02020603050405020304" pitchFamily="18" charset="0"/>
              </a:rPr>
              <a:t>Extérieur :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endParaRPr lang="fr-FR" sz="1100"/>
          </a:p>
        </p:txBody>
      </p:sp>
      <p:sp>
        <p:nvSpPr>
          <p:cNvPr id="21" name="ZoneTexte 20">
            <a:extLst>
              <a:ext uri="{FF2B5EF4-FFF2-40B4-BE49-F238E27FC236}">
                <a16:creationId xmlns:a16="http://schemas.microsoft.com/office/drawing/2014/main" id="{7075AECD-86FC-4F2D-88C1-CBEE97363417}"/>
              </a:ext>
            </a:extLst>
          </p:cNvPr>
          <p:cNvSpPr txBox="1"/>
          <p:nvPr/>
        </p:nvSpPr>
        <p:spPr>
          <a:xfrm>
            <a:off x="4940696" y="2324736"/>
            <a:ext cx="1260166" cy="1785104"/>
          </a:xfrm>
          <a:prstGeom prst="rect">
            <a:avLst/>
          </a:prstGeom>
          <a:noFill/>
        </p:spPr>
        <p:txBody>
          <a:bodyPr wrap="square">
            <a:spAutoFit/>
          </a:bodyPr>
          <a:lstStyle/>
          <a:p>
            <a:r>
              <a:rPr lang="fr-FR" sz="1100">
                <a:solidFill>
                  <a:srgbClr val="808080"/>
                </a:solidFill>
                <a:latin typeface="Montserrat" panose="00000500000000000000" pitchFamily="2" charset="0"/>
                <a:cs typeface="Times New Roman" panose="02020603050405020304" pitchFamily="18" charset="0"/>
              </a:rPr>
              <a:t>Salon / salle de séjour  :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r>
              <a:rPr lang="fr-FR" sz="1100">
                <a:solidFill>
                  <a:srgbClr val="808080"/>
                </a:solidFill>
                <a:latin typeface="Montserrat" panose="00000500000000000000" pitchFamily="2" charset="0"/>
                <a:cs typeface="Times New Roman" panose="02020603050405020304" pitchFamily="18" charset="0"/>
              </a:rPr>
              <a:t>  </a:t>
            </a:r>
            <a:endParaRPr lang="fr-FR" sz="1100"/>
          </a:p>
        </p:txBody>
      </p:sp>
      <p:sp>
        <p:nvSpPr>
          <p:cNvPr id="22" name="ZoneTexte 21">
            <a:extLst>
              <a:ext uri="{FF2B5EF4-FFF2-40B4-BE49-F238E27FC236}">
                <a16:creationId xmlns:a16="http://schemas.microsoft.com/office/drawing/2014/main" id="{953201EF-48F9-48C2-A6D8-EC6D62D9516F}"/>
              </a:ext>
            </a:extLst>
          </p:cNvPr>
          <p:cNvSpPr txBox="1"/>
          <p:nvPr/>
        </p:nvSpPr>
        <p:spPr>
          <a:xfrm>
            <a:off x="7164198" y="2324735"/>
            <a:ext cx="1260166" cy="1615827"/>
          </a:xfrm>
          <a:prstGeom prst="rect">
            <a:avLst/>
          </a:prstGeom>
          <a:noFill/>
        </p:spPr>
        <p:txBody>
          <a:bodyPr wrap="square">
            <a:spAutoFit/>
          </a:bodyPr>
          <a:lstStyle/>
          <a:p>
            <a:r>
              <a:rPr lang="fr-FR" sz="1100">
                <a:solidFill>
                  <a:srgbClr val="808080"/>
                </a:solidFill>
                <a:latin typeface="Montserrat" panose="00000500000000000000" pitchFamily="2" charset="0"/>
                <a:cs typeface="Times New Roman" panose="02020603050405020304" pitchFamily="18" charset="0"/>
              </a:rPr>
              <a:t>Salle de bain :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endParaRPr lang="fr-FR" sz="1100"/>
          </a:p>
        </p:txBody>
      </p:sp>
      <p:sp>
        <p:nvSpPr>
          <p:cNvPr id="23" name="ZoneTexte 22">
            <a:extLst>
              <a:ext uri="{FF2B5EF4-FFF2-40B4-BE49-F238E27FC236}">
                <a16:creationId xmlns:a16="http://schemas.microsoft.com/office/drawing/2014/main" id="{EC120CF3-9609-428D-AFAF-A5DC1F27A376}"/>
              </a:ext>
            </a:extLst>
          </p:cNvPr>
          <p:cNvSpPr txBox="1"/>
          <p:nvPr/>
        </p:nvSpPr>
        <p:spPr>
          <a:xfrm>
            <a:off x="9525879" y="2324734"/>
            <a:ext cx="1260166" cy="1615827"/>
          </a:xfrm>
          <a:prstGeom prst="rect">
            <a:avLst/>
          </a:prstGeom>
          <a:noFill/>
        </p:spPr>
        <p:txBody>
          <a:bodyPr wrap="square">
            <a:spAutoFit/>
          </a:bodyPr>
          <a:lstStyle/>
          <a:p>
            <a:r>
              <a:rPr lang="fr-FR" sz="1100">
                <a:solidFill>
                  <a:srgbClr val="808080"/>
                </a:solidFill>
                <a:latin typeface="Montserrat" panose="00000500000000000000" pitchFamily="2" charset="0"/>
                <a:cs typeface="Times New Roman" panose="02020603050405020304" pitchFamily="18" charset="0"/>
              </a:rPr>
              <a:t>Chambre :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endParaRPr lang="fr-FR" sz="1100"/>
          </a:p>
        </p:txBody>
      </p:sp>
      <p:sp>
        <p:nvSpPr>
          <p:cNvPr id="24" name="ZoneTexte 23">
            <a:extLst>
              <a:ext uri="{FF2B5EF4-FFF2-40B4-BE49-F238E27FC236}">
                <a16:creationId xmlns:a16="http://schemas.microsoft.com/office/drawing/2014/main" id="{1CC5F571-277A-4789-9752-10FE7103CF29}"/>
              </a:ext>
            </a:extLst>
          </p:cNvPr>
          <p:cNvSpPr txBox="1"/>
          <p:nvPr/>
        </p:nvSpPr>
        <p:spPr>
          <a:xfrm>
            <a:off x="1030028" y="4368711"/>
            <a:ext cx="1260166" cy="1615827"/>
          </a:xfrm>
          <a:prstGeom prst="rect">
            <a:avLst/>
          </a:prstGeom>
          <a:noFill/>
        </p:spPr>
        <p:txBody>
          <a:bodyPr wrap="square">
            <a:spAutoFit/>
          </a:bodyPr>
          <a:lstStyle/>
          <a:p>
            <a:r>
              <a:rPr lang="fr-FR" sz="1100">
                <a:solidFill>
                  <a:srgbClr val="808080"/>
                </a:solidFill>
                <a:latin typeface="Montserrat" panose="00000500000000000000" pitchFamily="2" charset="0"/>
                <a:cs typeface="Times New Roman" panose="02020603050405020304" pitchFamily="18" charset="0"/>
              </a:rPr>
              <a:t>Chambre 2 :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endParaRPr lang="fr-FR" sz="1100"/>
          </a:p>
        </p:txBody>
      </p:sp>
      <p:sp>
        <p:nvSpPr>
          <p:cNvPr id="27" name="ZoneTexte 26">
            <a:extLst>
              <a:ext uri="{FF2B5EF4-FFF2-40B4-BE49-F238E27FC236}">
                <a16:creationId xmlns:a16="http://schemas.microsoft.com/office/drawing/2014/main" id="{4229DAD0-60DE-44D6-9A00-11F4F99246A3}"/>
              </a:ext>
            </a:extLst>
          </p:cNvPr>
          <p:cNvSpPr txBox="1"/>
          <p:nvPr/>
        </p:nvSpPr>
        <p:spPr>
          <a:xfrm>
            <a:off x="2893782" y="4392090"/>
            <a:ext cx="1260166" cy="1615827"/>
          </a:xfrm>
          <a:prstGeom prst="rect">
            <a:avLst/>
          </a:prstGeom>
          <a:noFill/>
        </p:spPr>
        <p:txBody>
          <a:bodyPr wrap="square">
            <a:spAutoFit/>
          </a:bodyPr>
          <a:lstStyle/>
          <a:p>
            <a:r>
              <a:rPr lang="fr-FR" sz="1100">
                <a:solidFill>
                  <a:srgbClr val="808080"/>
                </a:solidFill>
                <a:latin typeface="Montserrat" panose="00000500000000000000" pitchFamily="2" charset="0"/>
                <a:cs typeface="Times New Roman" panose="02020603050405020304" pitchFamily="18" charset="0"/>
              </a:rPr>
              <a:t>Chambre 3 :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endParaRPr lang="fr-FR" sz="1100" i="1">
              <a:solidFill>
                <a:srgbClr val="808080"/>
              </a:solidFill>
              <a:latin typeface="Montserrat" panose="00000500000000000000" pitchFamily="2" charset="0"/>
              <a:cs typeface="Times New Roman" panose="02020603050405020304" pitchFamily="18" charset="0"/>
            </a:endParaRPr>
          </a:p>
          <a:p>
            <a:pPr marL="171450" indent="-171450">
              <a:buFontTx/>
              <a:buChar char="-"/>
            </a:pPr>
            <a:r>
              <a:rPr lang="fr-FR" sz="1100" i="1">
                <a:solidFill>
                  <a:schemeClr val="accent4">
                    <a:lumMod val="75000"/>
                  </a:schemeClr>
                </a:solidFill>
                <a:latin typeface="Montserrat" panose="00000500000000000000" pitchFamily="2" charset="0"/>
                <a:cs typeface="Times New Roman" panose="02020603050405020304" pitchFamily="18" charset="0"/>
              </a:rPr>
              <a:t>Exemple</a:t>
            </a:r>
            <a:r>
              <a:rPr lang="fr-FR" sz="1100">
                <a:solidFill>
                  <a:srgbClr val="808080"/>
                </a:solidFill>
                <a:latin typeface="Montserrat" panose="00000500000000000000" pitchFamily="2" charset="0"/>
                <a:cs typeface="Times New Roman" panose="02020603050405020304" pitchFamily="18" charset="0"/>
              </a:rPr>
              <a:t>  </a:t>
            </a:r>
            <a:endParaRPr lang="fr-FR" sz="1100"/>
          </a:p>
        </p:txBody>
      </p:sp>
      <p:sp>
        <p:nvSpPr>
          <p:cNvPr id="2" name="Rectangle : coins arrondis 1">
            <a:extLst>
              <a:ext uri="{FF2B5EF4-FFF2-40B4-BE49-F238E27FC236}">
                <a16:creationId xmlns:a16="http://schemas.microsoft.com/office/drawing/2014/main" id="{483DF7BE-90CE-41E7-A923-AA20146DF4FE}"/>
              </a:ext>
            </a:extLst>
          </p:cNvPr>
          <p:cNvSpPr/>
          <p:nvPr/>
        </p:nvSpPr>
        <p:spPr>
          <a:xfrm>
            <a:off x="4940696" y="5016652"/>
            <a:ext cx="4964994" cy="1615826"/>
          </a:xfrm>
          <a:prstGeom prst="roundRect">
            <a:avLst/>
          </a:prstGeom>
          <a:noFill/>
          <a:ln>
            <a:solidFill>
              <a:srgbClr val="3747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37475A"/>
              </a:solidFill>
              <a:highlight>
                <a:srgbClr val="37475A"/>
              </a:highlight>
            </a:endParaRPr>
          </a:p>
        </p:txBody>
      </p:sp>
      <p:sp>
        <p:nvSpPr>
          <p:cNvPr id="3" name="ZoneTexte 2">
            <a:extLst>
              <a:ext uri="{FF2B5EF4-FFF2-40B4-BE49-F238E27FC236}">
                <a16:creationId xmlns:a16="http://schemas.microsoft.com/office/drawing/2014/main" id="{65AF23BB-EED1-43A2-A20D-8E1BD0A3098D}"/>
              </a:ext>
            </a:extLst>
          </p:cNvPr>
          <p:cNvSpPr txBox="1"/>
          <p:nvPr/>
        </p:nvSpPr>
        <p:spPr>
          <a:xfrm>
            <a:off x="5045378" y="5115005"/>
            <a:ext cx="4102217" cy="276999"/>
          </a:xfrm>
          <a:prstGeom prst="rect">
            <a:avLst/>
          </a:prstGeom>
          <a:noFill/>
        </p:spPr>
        <p:txBody>
          <a:bodyPr wrap="square" rtlCol="0">
            <a:spAutoFit/>
          </a:bodyPr>
          <a:lstStyle/>
          <a:p>
            <a:r>
              <a:rPr lang="fr-FR" sz="1200">
                <a:solidFill>
                  <a:srgbClr val="37475A"/>
                </a:solidFill>
              </a:rPr>
              <a:t>Notes …</a:t>
            </a:r>
          </a:p>
        </p:txBody>
      </p:sp>
      <p:cxnSp>
        <p:nvCxnSpPr>
          <p:cNvPr id="16" name="Connecteur droit 15">
            <a:extLst>
              <a:ext uri="{FF2B5EF4-FFF2-40B4-BE49-F238E27FC236}">
                <a16:creationId xmlns:a16="http://schemas.microsoft.com/office/drawing/2014/main" id="{108E62FF-2FBA-4F5E-A7EE-7FD38080BFDF}"/>
              </a:ext>
            </a:extLst>
          </p:cNvPr>
          <p:cNvCxnSpPr>
            <a:cxnSpLocks noGrp="1" noRot="1" noMove="1" noResize="1" noEditPoints="1" noAdjustHandles="1" noChangeArrowheads="1" noChangeShapeType="1"/>
          </p:cNvCxnSpPr>
          <p:nvPr/>
        </p:nvCxnSpPr>
        <p:spPr>
          <a:xfrm>
            <a:off x="719399" y="341023"/>
            <a:ext cx="0" cy="6516977"/>
          </a:xfrm>
          <a:prstGeom prst="line">
            <a:avLst/>
          </a:prstGeom>
          <a:ln w="28575">
            <a:solidFill>
              <a:srgbClr val="37475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669625130"/>
      </p:ext>
    </p:extLst>
  </p:cSld>
  <p:clrMapOvr>
    <a:masterClrMapping/>
  </p:clrMapOvr>
</p:sld>
</file>

<file path=ppt/theme/theme1.xml><?xml version="1.0" encoding="utf-8"?>
<a:theme xmlns:a="http://schemas.openxmlformats.org/drawingml/2006/main" name="GradientVTI">
  <a:themeElements>
    <a:clrScheme name="Custom 86">
      <a:dk1>
        <a:srgbClr val="000000"/>
      </a:dk1>
      <a:lt1>
        <a:srgbClr val="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1188</Words>
  <Application>Microsoft Office PowerPoint</Application>
  <PresentationFormat>Grand écran</PresentationFormat>
  <Paragraphs>203</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Gill Sans Nova</vt:lpstr>
      <vt:lpstr>Montserrat</vt:lpstr>
      <vt:lpstr>Wingdings</vt:lpstr>
      <vt:lpstr>GradientVTI</vt:lpstr>
      <vt:lpstr>Remplissez votre livret d’accueil</vt:lpstr>
      <vt:lpstr>Comment utiliser ce livret d’accueil vierge ?</vt:lpstr>
      <vt:lpstr>Présentation PowerPoint</vt:lpstr>
      <vt:lpstr>Présentation PowerPoint</vt:lpstr>
      <vt:lpstr>Sommaire </vt:lpstr>
      <vt:lpstr>Accès à la propriété  </vt:lpstr>
      <vt:lpstr>Votre arrivée au logement </vt:lpstr>
      <vt:lpstr>Payement &amp; ménage</vt:lpstr>
      <vt:lpstr>La vie dans le logement </vt:lpstr>
      <vt:lpstr>La vie dans le logement </vt:lpstr>
      <vt:lpstr>Informations pratiques </vt:lpstr>
      <vt:lpstr>Informations pratiques </vt:lpstr>
      <vt:lpstr>Visiter la région</vt:lpstr>
      <vt:lpstr>Visiter la région</vt:lpstr>
      <vt:lpstr>Après votre séjour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Remplissez votre livret d’accueil</dc:title>
  <dc:creator>Homerez Team</dc:creator>
  <cp:lastModifiedBy>Homerez Team</cp:lastModifiedBy>
  <cp:revision>4</cp:revision>
  <dcterms:created xsi:type="dcterms:W3CDTF">2022-03-17T16:48:54Z</dcterms:created>
  <dcterms:modified xsi:type="dcterms:W3CDTF">2022-03-21T09:31:41Z</dcterms:modified>
</cp:coreProperties>
</file>