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534" r:id="rId2"/>
  </p:sldIdLst>
  <p:sldSz cx="9144000" cy="5143500" type="screen16x9"/>
  <p:notesSz cx="6858000" cy="9144000"/>
  <p:embeddedFontLst>
    <p:embeddedFont>
      <p:font typeface="Muli" panose="02000503000000000000" pitchFamily="2" charset="77"/>
      <p:regular r:id="rId4"/>
      <p:bold r:id="rId5"/>
      <p:italic r:id="rId6"/>
      <p:boldItalic r:id="rId7"/>
    </p:embeddedFont>
    <p:embeddedFont>
      <p:font typeface="Oswald" pitchFamily="2" charset="77"/>
      <p:regular r:id="rId8"/>
      <p:bold r:id="rId9"/>
    </p:embeddedFont>
    <p:embeddedFont>
      <p:font typeface="Tahoma" panose="020B0604030504040204" pitchFamily="3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641"/>
    <a:srgbClr val="19AE9D"/>
    <a:srgbClr val="E05765"/>
    <a:srgbClr val="8373C1"/>
    <a:srgbClr val="E2AC3F"/>
    <a:srgbClr val="9D8CD4"/>
    <a:srgbClr val="89C0DA"/>
    <a:srgbClr val="FDD154"/>
    <a:srgbClr val="E377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04"/>
    <p:restoredTop sz="94577"/>
  </p:normalViewPr>
  <p:slideViewPr>
    <p:cSldViewPr snapToGrid="0">
      <p:cViewPr varScale="1">
        <p:scale>
          <a:sx n="141" d="100"/>
          <a:sy n="141" d="100"/>
        </p:scale>
        <p:origin x="184" y="3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Muli" panose="02000503000000000000" pitchFamily="2" charset="77"/>
        <a:ea typeface="Muli" panose="02000503000000000000" pitchFamily="2" charset="77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 b="0" i="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4" name="Google Shape;8;p1">
            <a:extLst>
              <a:ext uri="{FF2B5EF4-FFF2-40B4-BE49-F238E27FC236}">
                <a16:creationId xmlns:a16="http://schemas.microsoft.com/office/drawing/2014/main" id="{5B6CC9FE-7CD9-D143-BA42-DD5CB41B40E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791044"/>
            <a:ext cx="548700" cy="246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 sz="1000" b="0" i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b="0" i="0">
                <a:solidFill>
                  <a:srgbClr val="04364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 hasCustomPrompt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00050" lvl="0" indent="-285750">
              <a:spcBef>
                <a:spcPts val="0"/>
              </a:spcBef>
              <a:spcAft>
                <a:spcPts val="0"/>
              </a:spcAft>
              <a:buClr>
                <a:srgbClr val="19AE9D"/>
              </a:buClr>
              <a:buSzPts val="1800"/>
              <a:buFont typeface="Arial" panose="020B0604020202020204" pitchFamily="34" charset="0"/>
              <a:buChar char="•"/>
              <a:defRPr b="0" i="0">
                <a:solidFill>
                  <a:schemeClr val="bg2"/>
                </a:solidFill>
                <a:latin typeface="+mn-lt"/>
              </a:defRPr>
            </a:lvl1pPr>
            <a:lvl2pPr marL="882650" lvl="1" indent="-285750">
              <a:spcBef>
                <a:spcPts val="0"/>
              </a:spcBef>
              <a:spcAft>
                <a:spcPts val="0"/>
              </a:spcAft>
              <a:buClr>
                <a:srgbClr val="19AE9D"/>
              </a:buClr>
              <a:buSzPts val="1400"/>
              <a:buFont typeface="Arial" panose="020B0604020202020204" pitchFamily="34" charset="0"/>
              <a:buChar char="•"/>
              <a:defRPr b="0" i="0">
                <a:latin typeface="+mn-lt"/>
              </a:defRPr>
            </a:lvl2pPr>
            <a:lvl3pPr marL="1339850" lvl="2" indent="-285750">
              <a:spcBef>
                <a:spcPts val="0"/>
              </a:spcBef>
              <a:spcAft>
                <a:spcPts val="0"/>
              </a:spcAft>
              <a:buClr>
                <a:srgbClr val="19AE9D"/>
              </a:buClr>
              <a:buSzPts val="1400"/>
              <a:buFont typeface="Arial" panose="020B0604020202020204" pitchFamily="34" charset="0"/>
              <a:buChar char="•"/>
              <a:defRPr b="0" i="0">
                <a:latin typeface="+mn-lt"/>
              </a:defRPr>
            </a:lvl3pPr>
            <a:lvl4pPr marL="1797050" lvl="3" indent="-285750">
              <a:spcBef>
                <a:spcPts val="0"/>
              </a:spcBef>
              <a:spcAft>
                <a:spcPts val="0"/>
              </a:spcAft>
              <a:buClr>
                <a:srgbClr val="19AE9D"/>
              </a:buClr>
              <a:buSzPts val="1400"/>
              <a:buFont typeface="Arial" panose="020B0604020202020204" pitchFamily="34" charset="0"/>
              <a:buChar char="•"/>
              <a:defRPr b="0" i="0">
                <a:latin typeface="+mn-lt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en-US" dirty="0"/>
              <a:t>as</a:t>
            </a:r>
          </a:p>
          <a:p>
            <a:pPr lvl="1"/>
            <a:r>
              <a:rPr lang="en-US" dirty="0"/>
              <a:t>Sa</a:t>
            </a:r>
          </a:p>
          <a:p>
            <a:pPr lvl="2"/>
            <a:r>
              <a:rPr lang="en-US" dirty="0"/>
              <a:t>S</a:t>
            </a:r>
          </a:p>
          <a:p>
            <a:pPr lvl="3"/>
            <a:r>
              <a:rPr lang="en-US" dirty="0"/>
              <a:t>as	</a:t>
            </a:r>
            <a:endParaRPr dirty="0"/>
          </a:p>
        </p:txBody>
      </p:sp>
      <p:sp>
        <p:nvSpPr>
          <p:cNvPr id="6" name="Google Shape;8;p1">
            <a:extLst>
              <a:ext uri="{FF2B5EF4-FFF2-40B4-BE49-F238E27FC236}">
                <a16:creationId xmlns:a16="http://schemas.microsoft.com/office/drawing/2014/main" id="{DA7FB506-D214-1646-AB02-FA9AC0D1CA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791044"/>
            <a:ext cx="548700" cy="246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 sz="1000" b="0" i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791044"/>
            <a:ext cx="548700" cy="246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 sz="1000" b="0" i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5A47DE4A-DE9A-1A42-A130-27E9C8264FD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05330" y="4711064"/>
            <a:ext cx="334256" cy="32629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ctr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accent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Muli" panose="02000503000000000000" pitchFamily="2" charset="77"/>
          <a:ea typeface="Muli" panose="02000503000000000000" pitchFamily="2" charset="77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527B5F-11E6-3B43-A384-A51393E2E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Diário de desenvolvimento</a:t>
            </a:r>
            <a:br>
              <a:rPr lang="pt-BR" dirty="0"/>
            </a:br>
            <a:r>
              <a:rPr lang="pt-BR" sz="2200" dirty="0">
                <a:solidFill>
                  <a:schemeClr val="accent1"/>
                </a:solidFill>
              </a:rPr>
              <a:t>Módulo 3 – Melhoria Contínua</a:t>
            </a:r>
            <a:br>
              <a:rPr lang="pt-BR" sz="2200" dirty="0"/>
            </a:br>
            <a:endParaRPr lang="pt-BR" sz="2200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03D34B6D-33B7-E148-B91C-DA4A3AA15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443428"/>
              </p:ext>
            </p:extLst>
          </p:nvPr>
        </p:nvGraphicFramePr>
        <p:xfrm>
          <a:off x="554566" y="1101584"/>
          <a:ext cx="8034869" cy="2638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034">
                  <a:extLst>
                    <a:ext uri="{9D8B030D-6E8A-4147-A177-3AD203B41FA5}">
                      <a16:colId xmlns:a16="http://schemas.microsoft.com/office/drawing/2014/main" val="457067327"/>
                    </a:ext>
                  </a:extLst>
                </a:gridCol>
                <a:gridCol w="2278945">
                  <a:extLst>
                    <a:ext uri="{9D8B030D-6E8A-4147-A177-3AD203B41FA5}">
                      <a16:colId xmlns:a16="http://schemas.microsoft.com/office/drawing/2014/main" val="2372276225"/>
                    </a:ext>
                  </a:extLst>
                </a:gridCol>
                <a:gridCol w="2278945">
                  <a:extLst>
                    <a:ext uri="{9D8B030D-6E8A-4147-A177-3AD203B41FA5}">
                      <a16:colId xmlns:a16="http://schemas.microsoft.com/office/drawing/2014/main" val="2259816255"/>
                    </a:ext>
                  </a:extLst>
                </a:gridCol>
                <a:gridCol w="2278945">
                  <a:extLst>
                    <a:ext uri="{9D8B030D-6E8A-4147-A177-3AD203B41FA5}">
                      <a16:colId xmlns:a16="http://schemas.microsoft.com/office/drawing/2014/main" val="2724778097"/>
                    </a:ext>
                  </a:extLst>
                </a:gridCol>
              </a:tblGrid>
              <a:tr h="532483"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accent3"/>
                        </a:solidFill>
                        <a:latin typeface="Oswald" pitchFamily="2" charset="7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Comportamentos que </a:t>
                      </a:r>
                      <a:br>
                        <a:rPr lang="pt-BR" sz="2000" dirty="0">
                          <a:solidFill>
                            <a:schemeClr val="accent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pt-BR" sz="2000" dirty="0">
                          <a:solidFill>
                            <a:schemeClr val="accen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devo parar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Comportamentos que </a:t>
                      </a:r>
                      <a:br>
                        <a:rPr lang="pt-BR" sz="2000" dirty="0">
                          <a:solidFill>
                            <a:schemeClr val="accent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pt-BR" sz="2000" dirty="0">
                          <a:solidFill>
                            <a:schemeClr val="accen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devo manter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2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Comportamentos que </a:t>
                      </a:r>
                      <a:br>
                        <a:rPr lang="pt-BR" sz="2000" dirty="0">
                          <a:solidFill>
                            <a:schemeClr val="accent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pt-BR" sz="2000" dirty="0">
                          <a:solidFill>
                            <a:schemeClr val="accen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devo incorporar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0765263"/>
                  </a:ext>
                </a:extLst>
              </a:tr>
              <a:tr h="1014301">
                <a:tc>
                  <a:txBody>
                    <a:bodyPr/>
                    <a:lstStyle/>
                    <a:p>
                      <a:pPr algn="r"/>
                      <a:r>
                        <a:rPr lang="pt-BR" sz="110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 1: Design </a:t>
                      </a:r>
                      <a:r>
                        <a:rPr lang="pt-BR" sz="1100" dirty="0" err="1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Thinking</a:t>
                      </a:r>
                      <a:r>
                        <a:rPr lang="pt-BR" sz="110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aprimorar processos e serviços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707152"/>
                  </a:ext>
                </a:extLst>
              </a:tr>
              <a:tr h="1014301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BR" sz="110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 2: Comunicação face a face e metodologias participativas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bg2"/>
                        </a:solidFill>
                        <a:latin typeface="Muli" panose="02000503000000000000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425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03331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coob">
      <a:dk1>
        <a:srgbClr val="000000"/>
      </a:dk1>
      <a:lt1>
        <a:srgbClr val="FFFFFF"/>
      </a:lt1>
      <a:dk2>
        <a:srgbClr val="585858"/>
      </a:dk2>
      <a:lt2>
        <a:srgbClr val="EEEDEF"/>
      </a:lt2>
      <a:accent1>
        <a:srgbClr val="179B9F"/>
      </a:accent1>
      <a:accent2>
        <a:srgbClr val="043649"/>
      </a:accent2>
      <a:accent3>
        <a:srgbClr val="554B9D"/>
      </a:accent3>
      <a:accent4>
        <a:srgbClr val="80B127"/>
      </a:accent4>
      <a:accent5>
        <a:srgbClr val="CFCB00"/>
      </a:accent5>
      <a:accent6>
        <a:srgbClr val="E276AC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5724</TotalTime>
  <Words>45</Words>
  <Application>Microsoft Macintosh PowerPoint</Application>
  <PresentationFormat>Apresentação na tela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Oswald</vt:lpstr>
      <vt:lpstr>Muli</vt:lpstr>
      <vt:lpstr>Tahoma</vt:lpstr>
      <vt:lpstr>Simple Light</vt:lpstr>
      <vt:lpstr>Diário de desenvolvimento Módulo 3 – Melhoria Contínua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(e soluções) no desenvolvimento de líderes</dc:title>
  <cp:lastModifiedBy>Wagner Cassimiro</cp:lastModifiedBy>
  <cp:revision>35</cp:revision>
  <dcterms:modified xsi:type="dcterms:W3CDTF">2023-07-17T15:20:47Z</dcterms:modified>
</cp:coreProperties>
</file>